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73" r:id="rId3"/>
    <p:sldId id="276" r:id="rId4"/>
    <p:sldId id="275" r:id="rId5"/>
    <p:sldId id="274" r:id="rId6"/>
    <p:sldId id="277" r:id="rId7"/>
    <p:sldId id="278" r:id="rId8"/>
    <p:sldId id="288" r:id="rId9"/>
    <p:sldId id="281" r:id="rId10"/>
    <p:sldId id="282" r:id="rId11"/>
    <p:sldId id="283" r:id="rId12"/>
    <p:sldId id="284" r:id="rId13"/>
    <p:sldId id="287" r:id="rId14"/>
    <p:sldId id="285" r:id="rId15"/>
    <p:sldId id="286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279" r:id="rId28"/>
    <p:sldId id="280" r:id="rId29"/>
    <p:sldId id="300" r:id="rId30"/>
    <p:sldId id="301" r:id="rId31"/>
    <p:sldId id="302" r:id="rId32"/>
    <p:sldId id="304" r:id="rId33"/>
    <p:sldId id="307" r:id="rId34"/>
    <p:sldId id="308" r:id="rId35"/>
    <p:sldId id="309" r:id="rId36"/>
    <p:sldId id="306" r:id="rId37"/>
    <p:sldId id="310" r:id="rId38"/>
    <p:sldId id="311" r:id="rId39"/>
    <p:sldId id="303" r:id="rId40"/>
    <p:sldId id="270" r:id="rId41"/>
    <p:sldId id="271" r:id="rId42"/>
  </p:sldIdLst>
  <p:sldSz cx="21855113" cy="1229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872">
          <p15:clr>
            <a:srgbClr val="A4A3A4"/>
          </p15:clr>
        </p15:guide>
        <p15:guide id="2" pos="6883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heR65iXZkTWghIeOHxbNGZhnw3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84615" autoAdjust="0"/>
  </p:normalViewPr>
  <p:slideViewPr>
    <p:cSldViewPr snapToGrid="0">
      <p:cViewPr>
        <p:scale>
          <a:sx n="33" d="100"/>
          <a:sy n="33" d="100"/>
        </p:scale>
        <p:origin x="-48" y="804"/>
      </p:cViewPr>
      <p:guideLst>
        <p:guide orient="horz" pos="3872"/>
        <p:guide pos="68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Cauchy-Schwarz:</a:t>
            </a:r>
            <a:r>
              <a:rPr lang="tr-TR" baseline="0" dirty="0"/>
              <a:t> </a:t>
            </a:r>
            <a:r>
              <a:rPr lang="tr-TR" dirty="0"/>
              <a:t>İki vektör arasındaki iç çarpımın mutlak değeri, normlarının çarpmasından büyük olamaz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Üçgen: Bir vektör toplamının normu, ayrı ayrı normlarının toplamından büyük olamaz: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Young Eşitsizliği: İki pozitif sayının çarpımı, kareleriyle orantılı şekilde üstten sınırlanabilir</a:t>
            </a: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242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tr-TR" b="0" dirty="0"/>
              <a:t>1 -</a:t>
            </a:r>
            <a:r>
              <a:rPr lang="tr-TR" b="0" baseline="0" dirty="0"/>
              <a:t> </a:t>
            </a:r>
            <a:r>
              <a:rPr lang="tr-TR" b="0" dirty="0"/>
              <a:t>x^TPAx</a:t>
            </a:r>
            <a:r>
              <a:rPr lang="tr-TR" b="0" baseline="0" dirty="0"/>
              <a:t> skaler bir değerdir ve skaler bir değerin transpozu kendisine eşittir. Bundan dolayı...</a:t>
            </a:r>
            <a:endParaRPr lang="tr-TR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dirty="0"/>
              <a:t>2 - x^TPx ifadesi, vektörün normunun karesiyle P'nin özdeğerleri arasında sınırlandırılabilir.</a:t>
            </a:r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346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252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8320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dirty="0"/>
              <a:t>Bu terimlerin her birinin üst sınırının bulunması gerekiyor.</a:t>
            </a:r>
            <a:endParaRPr b="0"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7110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dirty="0"/>
              <a:t>X parantezi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dirty="0"/>
              <a:t>Kapalı çevrim sistem</a:t>
            </a:r>
            <a:r>
              <a:rPr lang="tr-TR" b="0" baseline="0" dirty="0"/>
              <a:t> matrisi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2’li terimi ayrı ayrı yazma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Pozitif matris özelliği 1</a:t>
            </a:r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8924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6. Terim 2. terimin negatifi bundan dolayı toplamları sıfır verir.</a:t>
            </a:r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4277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Cauchy schwarz eşitsizliğinden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Üçgen eşitsizliğinden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İlk terim için Young eşitsizliği</a:t>
            </a:r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6814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İkinci terim için young eşitsizliği</a:t>
            </a:r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7284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Cauchy schwarz eşitsizliği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Pozitif tanımlı matrix özelliği 2</a:t>
            </a:r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053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5596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Cauchy schwarz eşitsizliği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Young eşitsizliği</a:t>
            </a:r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2777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Norm(x^TP) = norm(Px) ve Cauchy schwarz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Cauchy schwarz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tr-TR" b="0" baseline="0" dirty="0"/>
              <a:t>Pozitif tanımlı matrix özelliği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="0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="0" baseline="0"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5209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Young eşitsizliği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="0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="0" baseline="0"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0446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baseline="0" dirty="0"/>
              <a:t>Young eşitsizliği</a:t>
            </a:r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9943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="0" baseline="0"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2116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="0" baseline="0"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6437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="0" baseline="0"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929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54566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7174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7871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96999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64166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82669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79078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16440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78613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4001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87517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45284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65241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0298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64091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0652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9217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Sistem zamanla belirli bir sınırın içine girer ve orada kalır.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Sistemi “dengeye gitmese bile” kontrolden çıkmayacak şekilde sınırlamak.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dirty="0"/>
              <a:t>Bounded:</a:t>
            </a:r>
            <a:r>
              <a:rPr lang="tr-TR" dirty="0"/>
              <a:t> Her zaman sınırlı kalır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dirty="0"/>
              <a:t>Ultimate bounded:</a:t>
            </a:r>
            <a:r>
              <a:rPr lang="tr-TR" dirty="0"/>
              <a:t> Başta sınırlı olmayabilir ama sonradan girer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Bozucu w ve kuantizasyon</a:t>
            </a:r>
            <a:r>
              <a:rPr lang="tr-TR" baseline="0" dirty="0"/>
              <a:t> hatası e</a:t>
            </a: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039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V pozitif tanımlı</a:t>
            </a: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8488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 ve theta_star</a:t>
            </a:r>
            <a:r>
              <a:rPr lang="tr-TR" baseline="0" dirty="0"/>
              <a:t> passification lemma’dan geliyor</a:t>
            </a:r>
            <a:endParaRPr dirty="0"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517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1502539" y="654521"/>
            <a:ext cx="18850035" cy="237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body" idx="1"/>
          </p:nvPr>
        </p:nvSpPr>
        <p:spPr>
          <a:xfrm>
            <a:off x="1502539" y="3272602"/>
            <a:ext cx="18850035" cy="7800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1502539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7239506" y="11394347"/>
            <a:ext cx="7376101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15435174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1502539" y="654521"/>
            <a:ext cx="18850035" cy="237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 rot="5400000">
            <a:off x="7027469" y="-2252328"/>
            <a:ext cx="7800176" cy="1885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dt" idx="10"/>
          </p:nvPr>
        </p:nvSpPr>
        <p:spPr>
          <a:xfrm>
            <a:off x="1502539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ftr" idx="11"/>
          </p:nvPr>
        </p:nvSpPr>
        <p:spPr>
          <a:xfrm>
            <a:off x="7239506" y="11394347"/>
            <a:ext cx="7376101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5435174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 rot="5400000">
            <a:off x="12787191" y="3507395"/>
            <a:ext cx="10418258" cy="4712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1"/>
          </p:nvPr>
        </p:nvSpPr>
        <p:spPr>
          <a:xfrm rot="5400000">
            <a:off x="3225579" y="-1068519"/>
            <a:ext cx="10418258" cy="13864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dt" idx="10"/>
          </p:nvPr>
        </p:nvSpPr>
        <p:spPr>
          <a:xfrm>
            <a:off x="1502539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ftr" idx="11"/>
          </p:nvPr>
        </p:nvSpPr>
        <p:spPr>
          <a:xfrm>
            <a:off x="7239506" y="11394347"/>
            <a:ext cx="7376101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sldNum" idx="12"/>
          </p:nvPr>
        </p:nvSpPr>
        <p:spPr>
          <a:xfrm>
            <a:off x="15435174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ctrTitle"/>
          </p:nvPr>
        </p:nvSpPr>
        <p:spPr>
          <a:xfrm>
            <a:off x="2731889" y="2011940"/>
            <a:ext cx="16391335" cy="42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56"/>
              <a:buFont typeface="Calibri"/>
              <a:buNone/>
              <a:defRPr sz="10756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subTitle" idx="1"/>
          </p:nvPr>
        </p:nvSpPr>
        <p:spPr>
          <a:xfrm>
            <a:off x="2731889" y="6456986"/>
            <a:ext cx="16391335" cy="2968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4302"/>
              <a:buNone/>
              <a:defRPr sz="4302"/>
            </a:lvl1pPr>
            <a:lvl2pPr lvl="1" algn="ctr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585"/>
              <a:buNone/>
              <a:defRPr sz="3584"/>
            </a:lvl2pPr>
            <a:lvl3pPr lvl="2" algn="ctr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227"/>
              <a:buNone/>
              <a:defRPr sz="3227"/>
            </a:lvl3pPr>
            <a:lvl4pPr lvl="3" algn="ctr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/>
            </a:lvl4pPr>
            <a:lvl5pPr lvl="4" algn="ctr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/>
            </a:lvl5pPr>
            <a:lvl6pPr lvl="5" algn="ctr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/>
            </a:lvl6pPr>
            <a:lvl7pPr lvl="6" algn="ctr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/>
            </a:lvl7pPr>
            <a:lvl8pPr lvl="7" algn="ctr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/>
            </a:lvl8pPr>
            <a:lvl9pPr lvl="8" algn="ctr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dt" idx="10"/>
          </p:nvPr>
        </p:nvSpPr>
        <p:spPr>
          <a:xfrm>
            <a:off x="1502539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ftr" idx="11"/>
          </p:nvPr>
        </p:nvSpPr>
        <p:spPr>
          <a:xfrm>
            <a:off x="7239506" y="11394347"/>
            <a:ext cx="7376101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ldNum" idx="12"/>
          </p:nvPr>
        </p:nvSpPr>
        <p:spPr>
          <a:xfrm>
            <a:off x="15435174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title"/>
          </p:nvPr>
        </p:nvSpPr>
        <p:spPr>
          <a:xfrm>
            <a:off x="1491156" y="3064865"/>
            <a:ext cx="18850035" cy="5113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56"/>
              <a:buFont typeface="Calibri"/>
              <a:buNone/>
              <a:defRPr sz="10756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body" idx="1"/>
          </p:nvPr>
        </p:nvSpPr>
        <p:spPr>
          <a:xfrm>
            <a:off x="1491156" y="8227038"/>
            <a:ext cx="18850035" cy="268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rgbClr val="888888"/>
              </a:buClr>
              <a:buSzPts val="4302"/>
              <a:buNone/>
              <a:defRPr sz="4302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rgbClr val="888888"/>
              </a:buClr>
              <a:buSzPts val="3585"/>
              <a:buNone/>
              <a:defRPr sz="3584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rgbClr val="888888"/>
              </a:buClr>
              <a:buSzPts val="3227"/>
              <a:buNone/>
              <a:defRPr sz="3227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rgbClr val="888888"/>
              </a:buClr>
              <a:buSzPts val="2868"/>
              <a:buNone/>
              <a:defRPr sz="2868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rgbClr val="888888"/>
              </a:buClr>
              <a:buSzPts val="2868"/>
              <a:buNone/>
              <a:defRPr sz="2868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rgbClr val="888888"/>
              </a:buClr>
              <a:buSzPts val="2868"/>
              <a:buNone/>
              <a:defRPr sz="2868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rgbClr val="888888"/>
              </a:buClr>
              <a:buSzPts val="2868"/>
              <a:buNone/>
              <a:defRPr sz="2868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rgbClr val="888888"/>
              </a:buClr>
              <a:buSzPts val="2868"/>
              <a:buNone/>
              <a:defRPr sz="2868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rgbClr val="888888"/>
              </a:buClr>
              <a:buSzPts val="2868"/>
              <a:buNone/>
              <a:defRPr sz="286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dt" idx="10"/>
          </p:nvPr>
        </p:nvSpPr>
        <p:spPr>
          <a:xfrm>
            <a:off x="1502539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ftr" idx="11"/>
          </p:nvPr>
        </p:nvSpPr>
        <p:spPr>
          <a:xfrm>
            <a:off x="7239506" y="11394347"/>
            <a:ext cx="7376101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sldNum" idx="12"/>
          </p:nvPr>
        </p:nvSpPr>
        <p:spPr>
          <a:xfrm>
            <a:off x="15435174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>
            <a:spLocks noGrp="1"/>
          </p:cNvSpPr>
          <p:nvPr>
            <p:ph type="title"/>
          </p:nvPr>
        </p:nvSpPr>
        <p:spPr>
          <a:xfrm>
            <a:off x="1502539" y="654521"/>
            <a:ext cx="18850035" cy="237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body" idx="1"/>
          </p:nvPr>
        </p:nvSpPr>
        <p:spPr>
          <a:xfrm>
            <a:off x="1502539" y="3272602"/>
            <a:ext cx="9288423" cy="7800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body" idx="2"/>
          </p:nvPr>
        </p:nvSpPr>
        <p:spPr>
          <a:xfrm>
            <a:off x="11064151" y="3272602"/>
            <a:ext cx="9288423" cy="7800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1502539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7239506" y="11394347"/>
            <a:ext cx="7376101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15435174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1505386" y="654521"/>
            <a:ext cx="18850035" cy="237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1505387" y="3013640"/>
            <a:ext cx="9245736" cy="147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4302"/>
              <a:buNone/>
              <a:defRPr sz="4302" b="1"/>
            </a:lvl1pPr>
            <a:lvl2pPr marL="914400" lvl="1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585"/>
              <a:buNone/>
              <a:defRPr sz="3584" b="1"/>
            </a:lvl2pPr>
            <a:lvl3pPr marL="1371600" lvl="2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227"/>
              <a:buNone/>
              <a:defRPr sz="3227" b="1"/>
            </a:lvl3pPr>
            <a:lvl4pPr marL="1828800" lvl="3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 b="1"/>
            </a:lvl4pPr>
            <a:lvl5pPr marL="2286000" lvl="4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 b="1"/>
            </a:lvl5pPr>
            <a:lvl6pPr marL="2743200" lvl="5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 b="1"/>
            </a:lvl6pPr>
            <a:lvl7pPr marL="3200400" lvl="6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 b="1"/>
            </a:lvl7pPr>
            <a:lvl8pPr marL="3657600" lvl="7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 b="1"/>
            </a:lvl8pPr>
            <a:lvl9pPr marL="4114800" lvl="8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 b="1"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body" idx="2"/>
          </p:nvPr>
        </p:nvSpPr>
        <p:spPr>
          <a:xfrm>
            <a:off x="1505387" y="4490579"/>
            <a:ext cx="9245736" cy="660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3"/>
          </p:nvPr>
        </p:nvSpPr>
        <p:spPr>
          <a:xfrm>
            <a:off x="11064151" y="3013640"/>
            <a:ext cx="9291270" cy="147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4302"/>
              <a:buNone/>
              <a:defRPr sz="4302" b="1"/>
            </a:lvl1pPr>
            <a:lvl2pPr marL="914400" lvl="1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585"/>
              <a:buNone/>
              <a:defRPr sz="3584" b="1"/>
            </a:lvl2pPr>
            <a:lvl3pPr marL="1371600" lvl="2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227"/>
              <a:buNone/>
              <a:defRPr sz="3227" b="1"/>
            </a:lvl3pPr>
            <a:lvl4pPr marL="1828800" lvl="3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 b="1"/>
            </a:lvl4pPr>
            <a:lvl5pPr marL="2286000" lvl="4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 b="1"/>
            </a:lvl5pPr>
            <a:lvl6pPr marL="2743200" lvl="5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 b="1"/>
            </a:lvl6pPr>
            <a:lvl7pPr marL="3200400" lvl="6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 b="1"/>
            </a:lvl7pPr>
            <a:lvl8pPr marL="3657600" lvl="7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 b="1"/>
            </a:lvl8pPr>
            <a:lvl9pPr marL="4114800" lvl="8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 b="1"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4"/>
          </p:nvPr>
        </p:nvSpPr>
        <p:spPr>
          <a:xfrm>
            <a:off x="11064151" y="4490579"/>
            <a:ext cx="9291270" cy="660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dt" idx="10"/>
          </p:nvPr>
        </p:nvSpPr>
        <p:spPr>
          <a:xfrm>
            <a:off x="1502539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ftr" idx="11"/>
          </p:nvPr>
        </p:nvSpPr>
        <p:spPr>
          <a:xfrm>
            <a:off x="7239506" y="11394347"/>
            <a:ext cx="7376101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sldNum" idx="12"/>
          </p:nvPr>
        </p:nvSpPr>
        <p:spPr>
          <a:xfrm>
            <a:off x="15435174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>
            <a:spLocks noGrp="1"/>
          </p:cNvSpPr>
          <p:nvPr>
            <p:ph type="title"/>
          </p:nvPr>
        </p:nvSpPr>
        <p:spPr>
          <a:xfrm>
            <a:off x="1502539" y="654521"/>
            <a:ext cx="18850035" cy="237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dt" idx="10"/>
          </p:nvPr>
        </p:nvSpPr>
        <p:spPr>
          <a:xfrm>
            <a:off x="1502539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ftr" idx="11"/>
          </p:nvPr>
        </p:nvSpPr>
        <p:spPr>
          <a:xfrm>
            <a:off x="7239506" y="11394347"/>
            <a:ext cx="7376101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ldNum" idx="12"/>
          </p:nvPr>
        </p:nvSpPr>
        <p:spPr>
          <a:xfrm>
            <a:off x="15435174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1502539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7239506" y="11394347"/>
            <a:ext cx="7376101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15435174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1505387" y="819573"/>
            <a:ext cx="7048842" cy="2868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36"/>
              <a:buFont typeface="Calibri"/>
              <a:buNone/>
              <a:defRPr sz="5736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9291270" y="1770052"/>
            <a:ext cx="11064151" cy="8736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92836" algn="l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5736"/>
              <a:buChar char="•"/>
              <a:defRPr sz="5736"/>
            </a:lvl1pPr>
            <a:lvl2pPr marL="914400" lvl="1" indent="-547306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5019"/>
              <a:buChar char="•"/>
              <a:defRPr sz="5019"/>
            </a:lvl2pPr>
            <a:lvl3pPr marL="1371600" lvl="2" indent="-501777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4302"/>
              <a:buChar char="•"/>
              <a:defRPr sz="4302"/>
            </a:lvl3pPr>
            <a:lvl4pPr marL="1828800" lvl="3" indent="-456247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585"/>
              <a:buChar char="•"/>
              <a:defRPr sz="3584"/>
            </a:lvl4pPr>
            <a:lvl5pPr marL="2286000" lvl="4" indent="-456247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585"/>
              <a:buChar char="•"/>
              <a:defRPr sz="3584"/>
            </a:lvl5pPr>
            <a:lvl6pPr marL="2743200" lvl="5" indent="-456247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585"/>
              <a:buChar char="•"/>
              <a:defRPr sz="3584"/>
            </a:lvl6pPr>
            <a:lvl7pPr marL="3200400" lvl="6" indent="-456247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585"/>
              <a:buChar char="•"/>
              <a:defRPr sz="3584"/>
            </a:lvl7pPr>
            <a:lvl8pPr marL="3657600" lvl="7" indent="-456247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585"/>
              <a:buChar char="•"/>
              <a:defRPr sz="3584"/>
            </a:lvl8pPr>
            <a:lvl9pPr marL="4114800" lvl="8" indent="-456247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585"/>
              <a:buChar char="•"/>
              <a:defRPr sz="3584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1505387" y="3688080"/>
            <a:ext cx="7048842" cy="6832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/>
            </a:lvl1pPr>
            <a:lvl2pPr marL="914400" lvl="1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510"/>
              <a:buNone/>
              <a:defRPr sz="2510"/>
            </a:lvl2pPr>
            <a:lvl3pPr marL="1371600" lvl="2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151"/>
              <a:buNone/>
              <a:defRPr sz="2151"/>
            </a:lvl3pPr>
            <a:lvl4pPr marL="1828800" lvl="3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793"/>
              <a:buNone/>
              <a:defRPr sz="1793"/>
            </a:lvl4pPr>
            <a:lvl5pPr marL="2286000" lvl="4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793"/>
              <a:buNone/>
              <a:defRPr sz="1793"/>
            </a:lvl5pPr>
            <a:lvl6pPr marL="2743200" lvl="5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793"/>
              <a:buNone/>
              <a:defRPr sz="1793"/>
            </a:lvl6pPr>
            <a:lvl7pPr marL="3200400" lvl="6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793"/>
              <a:buNone/>
              <a:defRPr sz="1793"/>
            </a:lvl7pPr>
            <a:lvl8pPr marL="3657600" lvl="7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793"/>
              <a:buNone/>
              <a:defRPr sz="1793"/>
            </a:lvl8pPr>
            <a:lvl9pPr marL="4114800" lvl="8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793"/>
              <a:buNone/>
              <a:defRPr sz="1793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dt" idx="10"/>
          </p:nvPr>
        </p:nvSpPr>
        <p:spPr>
          <a:xfrm>
            <a:off x="1502539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ftr" idx="11"/>
          </p:nvPr>
        </p:nvSpPr>
        <p:spPr>
          <a:xfrm>
            <a:off x="7239506" y="11394347"/>
            <a:ext cx="7376101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sldNum" idx="12"/>
          </p:nvPr>
        </p:nvSpPr>
        <p:spPr>
          <a:xfrm>
            <a:off x="15435174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1505387" y="819573"/>
            <a:ext cx="7048842" cy="2868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36"/>
              <a:buFont typeface="Calibri"/>
              <a:buNone/>
              <a:defRPr sz="5736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>
            <a:spLocks noGrp="1"/>
          </p:cNvSpPr>
          <p:nvPr>
            <p:ph type="pic" idx="2"/>
          </p:nvPr>
        </p:nvSpPr>
        <p:spPr>
          <a:xfrm>
            <a:off x="9291270" y="1770052"/>
            <a:ext cx="11064151" cy="8736424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6"/>
          <p:cNvSpPr txBox="1">
            <a:spLocks noGrp="1"/>
          </p:cNvSpPr>
          <p:nvPr>
            <p:ph type="body" idx="1"/>
          </p:nvPr>
        </p:nvSpPr>
        <p:spPr>
          <a:xfrm>
            <a:off x="1505387" y="3688080"/>
            <a:ext cx="7048842" cy="6832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2868"/>
              <a:buNone/>
              <a:defRPr sz="2868"/>
            </a:lvl1pPr>
            <a:lvl2pPr marL="914400" lvl="1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510"/>
              <a:buNone/>
              <a:defRPr sz="2510"/>
            </a:lvl2pPr>
            <a:lvl3pPr marL="1371600" lvl="2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2151"/>
              <a:buNone/>
              <a:defRPr sz="2151"/>
            </a:lvl3pPr>
            <a:lvl4pPr marL="1828800" lvl="3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793"/>
              <a:buNone/>
              <a:defRPr sz="1793"/>
            </a:lvl4pPr>
            <a:lvl5pPr marL="2286000" lvl="4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793"/>
              <a:buNone/>
              <a:defRPr sz="1793"/>
            </a:lvl5pPr>
            <a:lvl6pPr marL="2743200" lvl="5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793"/>
              <a:buNone/>
              <a:defRPr sz="1793"/>
            </a:lvl6pPr>
            <a:lvl7pPr marL="3200400" lvl="6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793"/>
              <a:buNone/>
              <a:defRPr sz="1793"/>
            </a:lvl7pPr>
            <a:lvl8pPr marL="3657600" lvl="7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793"/>
              <a:buNone/>
              <a:defRPr sz="1793"/>
            </a:lvl8pPr>
            <a:lvl9pPr marL="4114800" lvl="8" indent="-228600" algn="l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793"/>
              <a:buNone/>
              <a:defRPr sz="1793"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dt" idx="10"/>
          </p:nvPr>
        </p:nvSpPr>
        <p:spPr>
          <a:xfrm>
            <a:off x="1502539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ftr" idx="11"/>
          </p:nvPr>
        </p:nvSpPr>
        <p:spPr>
          <a:xfrm>
            <a:off x="7239506" y="11394347"/>
            <a:ext cx="7376101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sldNum" idx="12"/>
          </p:nvPr>
        </p:nvSpPr>
        <p:spPr>
          <a:xfrm>
            <a:off x="15435174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502539" y="654521"/>
            <a:ext cx="18850035" cy="237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87"/>
              <a:buFont typeface="Calibri"/>
              <a:buNone/>
              <a:defRPr sz="78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502539" y="3272602"/>
            <a:ext cx="18850035" cy="7800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47306" algn="l" rtl="0">
              <a:lnSpc>
                <a:spcPct val="90000"/>
              </a:lnSpc>
              <a:spcBef>
                <a:spcPts val="1793"/>
              </a:spcBef>
              <a:spcAft>
                <a:spcPts val="0"/>
              </a:spcAft>
              <a:buClr>
                <a:schemeClr val="dk1"/>
              </a:buClr>
              <a:buSzPts val="5019"/>
              <a:buFont typeface="Arial"/>
              <a:buChar char="•"/>
              <a:defRPr sz="501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01777" algn="l" rtl="0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4302"/>
              <a:buFont typeface="Arial"/>
              <a:buChar char="•"/>
              <a:defRPr sz="430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56247" algn="l" rtl="0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585"/>
              <a:buFont typeface="Arial"/>
              <a:buChar char="•"/>
              <a:defRPr sz="35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3514" algn="l" rtl="0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227"/>
              <a:buFont typeface="Arial"/>
              <a:buChar char="•"/>
              <a:defRPr sz="32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3514" algn="l" rtl="0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227"/>
              <a:buFont typeface="Arial"/>
              <a:buChar char="•"/>
              <a:defRPr sz="32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3514" algn="l" rtl="0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227"/>
              <a:buFont typeface="Arial"/>
              <a:buChar char="•"/>
              <a:defRPr sz="32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3514" algn="l" rtl="0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227"/>
              <a:buFont typeface="Arial"/>
              <a:buChar char="•"/>
              <a:defRPr sz="32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3514" algn="l" rtl="0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227"/>
              <a:buFont typeface="Arial"/>
              <a:buChar char="•"/>
              <a:defRPr sz="32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3514" algn="l" rtl="0">
              <a:lnSpc>
                <a:spcPct val="9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3227"/>
              <a:buFont typeface="Arial"/>
              <a:buChar char="•"/>
              <a:defRPr sz="32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1502539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5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7239506" y="11394347"/>
            <a:ext cx="7376101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5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15435174" y="11394347"/>
            <a:ext cx="4917400" cy="6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15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15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15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15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15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15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15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15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15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84206" y="128343"/>
            <a:ext cx="5836342" cy="355874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1607427" y="3256558"/>
            <a:ext cx="18160999" cy="8402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ctr"/>
            <a:r>
              <a:rPr lang="en-US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5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Uyarlamalı</a:t>
            </a:r>
            <a:r>
              <a:rPr lang="en-US" sz="45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5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Kontrol</a:t>
            </a:r>
            <a:r>
              <a:rPr lang="en-US" sz="45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5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Sistemleri</a:t>
            </a:r>
            <a:r>
              <a:rPr lang="tr-TR" sz="45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5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r>
              <a:rPr lang="en-US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KOM 5</a:t>
            </a:r>
            <a:r>
              <a:rPr lang="tr-TR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Koordinatör</a:t>
            </a:r>
            <a:r>
              <a:rPr lang="en-US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	Prof. Dr. </a:t>
            </a:r>
            <a:r>
              <a:rPr lang="tr-TR" sz="45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Yaprak Yalçın</a:t>
            </a:r>
            <a:endParaRPr sz="45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</a:t>
            </a:r>
            <a:r>
              <a:rPr lang="en-US" sz="4500" b="1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</a:t>
            </a:r>
            <a:r>
              <a:rPr lang="tr-TR" sz="45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 </a:t>
            </a:r>
            <a:r>
              <a:rPr lang="tr-TR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Sunumu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tr-TR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Adaptive Contol of Passifiable Linear Systems with Quantized Measurements and Bounded Disturbances</a:t>
            </a:r>
            <a:r>
              <a:rPr lang="en-US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Oğuz Ziya Onat 				</a:t>
            </a:r>
            <a:r>
              <a:rPr lang="en-US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Mustafa Arık</a:t>
            </a:r>
            <a:r>
              <a:rPr lang="tr-TR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		Yunus Akdal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tr-TR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.202</a:t>
            </a:r>
            <a:r>
              <a:rPr lang="tr-TR" sz="45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97;p2"/>
              <p:cNvSpPr txBox="1"/>
              <p:nvPr/>
            </p:nvSpPr>
            <p:spPr>
              <a:xfrm>
                <a:off x="-1" y="1829843"/>
                <a:ext cx="21183600" cy="82996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Hazırlık</a:t>
                </a:r>
                <a:endParaRPr lang="tr-TR" sz="4000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  <a:p>
                <a:pPr marL="457200" lvl="1"/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Kolaylık için aşağıdaki tanımlamalar yapılmıştır: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𝐶</m:t>
                          </m:r>
                        </m:sub>
                      </m:sSub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</m:d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,  </m:t>
                      </m:r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𝑚𝑖𝑛</m:t>
                          </m:r>
                        </m:sub>
                      </m:sSub>
                      <m:d>
                        <m:d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</m:d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  </m:t>
                      </m:r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𝑚𝑖𝑛</m:t>
                          </m:r>
                        </m:sub>
                      </m:sSub>
                      <m:d>
                        <m:d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tr-TR" sz="4000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  <a:p>
                <a:pPr marL="457200" lvl="1"/>
                <a:endParaRPr lang="tr-TR" sz="4000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  <a:p>
                <a:pPr marL="457200" lvl="1"/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Analiz için aşağıdaki ilişkiler kullanışlı olacaktır:</a:t>
                </a:r>
              </a:p>
              <a:p>
                <a:pPr marL="457200" lvl="1"/>
                <a:r>
                  <a:rPr lang="en-US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Cauchy-Schwarz </a:t>
                </a:r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Eşitsizliği: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tr-TR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</m:d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tr-TR" sz="40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Üçgen Eşitsizliği:</a:t>
                </a:r>
              </a:p>
              <a:p>
                <a:pPr marL="45720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tr-TR" sz="4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  <m:r>
                            <a:rPr lang="tr-TR" sz="4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tr-TR" sz="4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tr-TR" sz="4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tr-TR" sz="4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tr-TR" sz="4000" b="1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  <a:p>
                <a:pPr marL="457200" lvl="1"/>
                <a:endParaRPr lang="tr-TR" sz="4000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  <a:p>
                <a:pPr marL="457200" lvl="1"/>
                <a:r>
                  <a:rPr lang="tr-TR" sz="4000" b="1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Young Eşitsizliği:</a:t>
                </a:r>
              </a:p>
              <a:p>
                <a:pPr marL="45720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𝑎𝑏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𝜎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𝜎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&gt;0</m:t>
                      </m:r>
                    </m:oMath>
                  </m:oMathPara>
                </a14:m>
                <a:endParaRPr lang="tr-TR" sz="4000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8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8299668"/>
              </a:xfrm>
              <a:prstGeom prst="rect">
                <a:avLst/>
              </a:prstGeom>
              <a:blipFill>
                <a:blip r:embed="rId5"/>
                <a:stretch>
                  <a:fillRect t="-13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6873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97;p2"/>
              <p:cNvSpPr txBox="1"/>
              <p:nvPr/>
            </p:nvSpPr>
            <p:spPr>
              <a:xfrm>
                <a:off x="-1" y="1829843"/>
                <a:ext cx="21183600" cy="50167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Positif Tanımlı Matris Özelliği - 1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b="0" i="1" kern="1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tr-TR" sz="4000" b="0" i="1" kern="1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sz="4000" b="0" i="1" kern="1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tr-TR" sz="4000" b="0" i="1" kern="1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tr-TR" sz="4000" b="0" i="1" kern="10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𝑃𝐴𝑥</m:t>
                              </m:r>
                            </m:e>
                          </m:d>
                        </m:e>
                        <m:sup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tr-TR" sz="4000" b="0" i="1" kern="10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p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p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tr-TR" sz="4000" b="0" i="1" kern="10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p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tr-TR" sz="4000" b="0" i="1" kern="10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𝑃𝑥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⇒</m:t>
                      </m:r>
                      <m:sSup>
                        <m:sSupPr>
                          <m:ctrlP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tr-TR" sz="4000" b="0" i="1" kern="10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𝑃𝐴𝑥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p>
                          <m:r>
                            <a:rPr lang="tr-TR" sz="4000" b="0" i="1" kern="1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tr-TR" sz="4000" b="0" i="1" kern="10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𝑃𝑥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≻0</m:t>
                      </m:r>
                    </m:oMath>
                  </m:oMathPara>
                </a14:m>
                <a:endParaRPr lang="tr-TR" sz="4000" kern="100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457200" lvl="1"/>
                <a:endParaRPr lang="tr-TR" sz="4000" b="1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Positif Tanımlı Matris Özelliği - 2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</m:t>
                      </m:r>
                      <m:r>
                        <a:rPr lang="tr-TR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tr-TR" sz="4000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tr-TR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≻0</m:t>
                      </m:r>
                    </m:oMath>
                  </m:oMathPara>
                </a14:m>
                <a:endParaRPr lang="tr-TR" sz="4000" kern="100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endParaRPr lang="tr-TR" sz="4000" kern="100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5016718"/>
              </a:xfrm>
              <a:prstGeom prst="rect">
                <a:avLst/>
              </a:prstGeom>
              <a:blipFill>
                <a:blip r:embed="rId5"/>
                <a:stretch>
                  <a:fillRect t="-21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053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97;p2"/>
              <p:cNvSpPr txBox="1"/>
              <p:nvPr/>
            </p:nvSpPr>
            <p:spPr>
              <a:xfrm>
                <a:off x="-1" y="1829843"/>
                <a:ext cx="21183600" cy="71115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Sistem Tanımı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acc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𝐴𝑥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𝐵𝑢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𝑤</m:t>
                      </m:r>
                    </m:oMath>
                    <m:oMath xmlns:m="http://schemas.openxmlformats.org/officeDocument/2006/math"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𝐶𝑥</m:t>
                      </m:r>
                    </m:oMath>
                    <m:oMath xmlns:m="http://schemas.openxmlformats.org/officeDocument/2006/math"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𝑢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=−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𝑞</m:t>
                      </m:r>
                      <m:d>
                        <m:d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tr-TR" sz="4000" kern="1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endParaRPr lang="tr-TR" sz="4000" i="1" kern="100" dirty="0"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endParaRPr lang="tr-TR" sz="4000" i="1" kern="100" dirty="0"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acc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𝛾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𝑞</m:t>
                      </m:r>
                      <m:d>
                        <m:d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𝑔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𝑉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i="1" kern="1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kern="1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 kern="1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r-TR" sz="40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lvl="1"/>
                <a:endParaRPr lang="tr-TR" sz="4000" b="1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7111586"/>
              </a:xfrm>
              <a:prstGeom prst="rect">
                <a:avLst/>
              </a:prstGeom>
              <a:blipFill>
                <a:blip r:embed="rId5"/>
                <a:stretch>
                  <a:fillRect t="-1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567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97;p2"/>
              <p:cNvSpPr txBox="1"/>
              <p:nvPr/>
            </p:nvSpPr>
            <p:spPr>
              <a:xfrm>
                <a:off x="-1" y="1829843"/>
                <a:ext cx="21183600" cy="7684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Hatırlatma</a:t>
                </a:r>
              </a:p>
              <a:p>
                <a:pPr marL="457200" lvl="1"/>
                <a:r>
                  <a:rPr lang="tr-TR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Passifikasyon Lemması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𝑃𝐵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𝑔</m:t>
                      </m:r>
                    </m:oMath>
                  </m:oMathPara>
                </a14:m>
                <a:endParaRPr lang="tr-TR" sz="40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dirty="0">
                    <a:effectLst/>
                    <a:latin typeface="Cambria Math" panose="02040503050406030204" pitchFamily="18" charset="0"/>
                  </a:rPr>
                  <a:t>    Quantizer Tanımı</a:t>
                </a:r>
                <a:br>
                  <a:rPr lang="tr-TR" sz="4000" dirty="0">
                    <a:effectLst/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𝑞</m:t>
                      </m:r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𝑦</m:t>
                      </m:r>
                    </m:oMath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&lt;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𝑀</m:t>
                      </m:r>
                    </m:oMath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&lt;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tr-TR" sz="40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lvl="1"/>
                <a:endParaRPr lang="tr-TR" sz="4000" b="1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7684114"/>
              </a:xfrm>
              <a:prstGeom prst="rect">
                <a:avLst/>
              </a:prstGeom>
              <a:blipFill>
                <a:blip r:embed="rId5"/>
                <a:stretch>
                  <a:fillRect t="-14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323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97;p2"/>
              <p:cNvSpPr txBox="1"/>
              <p:nvPr/>
            </p:nvSpPr>
            <p:spPr>
              <a:xfrm>
                <a:off x="-1" y="1829843"/>
                <a:ext cx="21183600" cy="82261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 Fonksiyonu Türevi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=+ 2</m:t>
                      </m:r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𝐴𝑥</m:t>
                          </m:r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𝐵</m:t>
                          </m:r>
                          <m:sSubSup>
                            <m:sSubSup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  <m:sup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𝐶𝑥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 </m:t>
                      </m:r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2</m:t>
                      </m:r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𝑔</m:t>
                      </m:r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𝑞</m:t>
                      </m:r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=− 2</m:t>
                      </m:r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𝑔</m:t>
                      </m:r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𝑞</m:t>
                      </m:r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=− 2</m:t>
                      </m:r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∗</m:t>
                          </m:r>
                        </m:sub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bSup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𝑒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=+ 2</m:t>
                      </m:r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𝑃𝑤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+ 2</m:t>
                      </m:r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𝑞</m:t>
                      </m:r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𝑔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7</m:t>
                          </m:r>
                        </m:sub>
                      </m:sSub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− 2</m:t>
                      </m:r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</m:t>
                      </m:r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𝜃</m:t>
                      </m:r>
                    </m:oMath>
                  </m:oMathPara>
                </a14:m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8226122"/>
              </a:xfrm>
              <a:prstGeom prst="rect">
                <a:avLst/>
              </a:prstGeom>
              <a:blipFill>
                <a:blip r:embed="rId5"/>
                <a:stretch>
                  <a:fillRect t="-1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083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97;p2"/>
              <p:cNvSpPr txBox="1"/>
              <p:nvPr/>
            </p:nvSpPr>
            <p:spPr>
              <a:xfrm>
                <a:off x="-1" y="1829843"/>
                <a:ext cx="21183600" cy="83653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 Fonksiyonu Türevi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 </m:t>
                        </m:r>
                        <m:r>
                          <a:rPr lang="en-US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en-US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</m:oMath>
                </a14:m>
                <a:endParaRPr lang="tr-TR" sz="4000" b="1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en-US" sz="40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4000" b="1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b="1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𝟐</m:t>
                      </m:r>
                      <m:sSup>
                        <m:sSupPr>
                          <m:ctrlPr>
                            <a:rPr lang="tr-TR" sz="4000" b="1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b="1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4000" b="1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𝑷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4000" b="1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b="1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𝑨𝒙</m:t>
                          </m:r>
                          <m:r>
                            <a:rPr lang="en-US" sz="4000" b="1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𝑩</m:t>
                          </m:r>
                          <m:sSubSup>
                            <m:sSubSupPr>
                              <m:ctrlPr>
                                <a:rPr lang="tr-TR" sz="4000" b="1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4000" b="1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4000" b="1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  <m:sup>
                              <m:r>
                                <a:rPr lang="en-US" sz="4000" b="1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𝑻</m:t>
                              </m:r>
                            </m:sup>
                          </m:sSubSup>
                          <m:r>
                            <a:rPr lang="en-US" sz="4000" b="1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𝑪𝒙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4000" b="1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2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𝐴</m:t>
                          </m:r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𝐵</m:t>
                          </m:r>
                          <m:sSubSup>
                            <m:sSubSupPr>
                              <m:ctrlPr>
                                <a:rPr lang="tr-TR" sz="40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  <m:sup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</m:d>
                      <m:r>
                        <a:rPr lang="en-US" sz="4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𝒙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4000" b="1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2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𝑃</m:t>
                      </m:r>
                      <m:acc>
                        <m:accPr>
                          <m:chr m:val="̅"/>
                          <m:ctrlPr>
                            <a:rPr lang="tr-TR" sz="4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4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𝑨</m:t>
                          </m:r>
                        </m:e>
                      </m:acc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𝑥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𝑷</m:t>
                      </m:r>
                      <m:acc>
                        <m:accPr>
                          <m:chr m:val="̅"/>
                          <m:ctrlPr>
                            <a:rPr lang="tr-TR" sz="4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4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𝑨</m:t>
                          </m:r>
                        </m:e>
                      </m:acc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𝑥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𝑷</m:t>
                      </m:r>
                      <m:acc>
                        <m:accPr>
                          <m:chr m:val="̅"/>
                          <m:ctrlPr>
                            <a:rPr lang="tr-TR" sz="4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4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𝑨</m:t>
                          </m:r>
                        </m:e>
                      </m:acc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𝑥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𝑃</m:t>
                      </m:r>
                      <m:acc>
                        <m:accPr>
                          <m:chr m:val="̅"/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</m:acc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𝑥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tr-TR" sz="4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tr-TR" sz="4000" b="1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4000" b="1" i="1" kern="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4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𝑷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𝑥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tr-TR" sz="4000" b="1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4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b="1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𝑷</m:t>
                          </m:r>
                          <m:acc>
                            <m:accPr>
                              <m:chr m:val="̅"/>
                              <m:ctrlPr>
                                <a:rPr lang="tr-TR" sz="4000" b="1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4000" b="1" i="1" kern="10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𝑨</m:t>
                              </m:r>
                            </m:e>
                          </m:acc>
                          <m:r>
                            <a:rPr lang="tr-TR" sz="4000" b="1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tr-TR" sz="4000" b="1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tr-TR" sz="4000" b="1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b="1" i="1" kern="10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𝑨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4000" b="1" i="1" kern="10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4000" b="1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𝑷</m:t>
                          </m:r>
                        </m:e>
                      </m:d>
                      <m:r>
                        <a:rPr lang="en-US" sz="4000" b="1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𝒙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𝝐</m:t>
                          </m:r>
                          <m:r>
                            <a:rPr lang="en-US" sz="4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𝑷</m:t>
                          </m:r>
                        </m:e>
                      </m:d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𝑥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en-US" sz="40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4000" b="1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sz="4000" b="1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4000" b="1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𝝐</m:t>
                      </m:r>
                      <m:sSup>
                        <m:sSupPr>
                          <m:ctrlPr>
                            <a:rPr lang="tr-TR" sz="4000" b="1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b="1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4000" b="1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𝑷𝒙</m:t>
                      </m:r>
                    </m:oMath>
                  </m:oMathPara>
                </a14:m>
                <a:endParaRPr lang="tr-TR" sz="4000" b="1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8365391"/>
              </a:xfrm>
              <a:prstGeom prst="rect">
                <a:avLst/>
              </a:prstGeom>
              <a:blipFill>
                <a:blip r:embed="rId5"/>
                <a:stretch>
                  <a:fillRect t="-13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26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97;p2"/>
              <p:cNvSpPr txBox="1"/>
              <p:nvPr/>
            </p:nvSpPr>
            <p:spPr>
              <a:xfrm>
                <a:off x="-1" y="1829843"/>
                <a:ext cx="21183600" cy="5665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 Fonksiyonu Türevi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 </m:t>
                        </m:r>
                        <m:r>
                          <a:rPr lang="en-US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tr-TR" sz="4000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tr-TR" sz="4000" b="1" i="1" kern="10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&amp;  </m:t>
                    </m:r>
                    <m:sSub>
                      <m:sSubPr>
                        <m:ctrlPr>
                          <a:rPr lang="tr-TR" sz="4000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tr-TR" sz="4000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𝟔</m:t>
                        </m:r>
                      </m:sub>
                    </m:sSub>
                  </m:oMath>
                </a14:m>
                <a:endParaRPr lang="tr-TR" sz="4000" b="1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b="1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40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=+ </m:t>
                      </m:r>
                      <m:r>
                        <a:rPr lang="en-US" sz="4000" b="1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𝟐</m:t>
                      </m:r>
                      <m:sSup>
                        <m:sSupPr>
                          <m:ctrlPr>
                            <a:rPr lang="tr-TR" sz="4000" b="1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𝒒</m:t>
                          </m:r>
                        </m:e>
                        <m:sup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tr-TR" sz="4000" b="1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𝒚</m:t>
                          </m:r>
                        </m:e>
                      </m:d>
                      <m:r>
                        <a:rPr lang="en-US" sz="4000" b="1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𝒈</m:t>
                      </m:r>
                      <m:sSup>
                        <m:sSupPr>
                          <m:ctrlPr>
                            <a:rPr lang="tr-TR" sz="4000" b="1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b="1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b="1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</m:d>
                        </m:e>
                        <m:sup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𝒒</m:t>
                      </m:r>
                      <m:d>
                        <m:dPr>
                          <m:ctrlPr>
                            <a:rPr lang="tr-TR" sz="4000" b="1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𝒚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𝟔</m:t>
                          </m:r>
                        </m:sub>
                      </m:sSub>
                      <m:r>
                        <a:rPr lang="en-US" sz="40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=+ </m:t>
                      </m:r>
                      <m:r>
                        <a:rPr lang="en-US" sz="40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𝟐</m:t>
                      </m:r>
                      <m:sSup>
                        <m:sSupPr>
                          <m:ctrlPr>
                            <a:rPr lang="tr-TR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b="1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𝒒</m:t>
                      </m:r>
                      <m:d>
                        <m:dPr>
                          <m:ctrlPr>
                            <a:rPr lang="tr-TR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𝒚</m:t>
                          </m:r>
                        </m:e>
                      </m:d>
                      <m:sSup>
                        <m:sSupPr>
                          <m:ctrlPr>
                            <a:rPr lang="tr-TR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𝒒</m:t>
                          </m:r>
                        </m:e>
                        <m:sup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tr-TR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𝒚</m:t>
                          </m:r>
                        </m:e>
                      </m:d>
                      <m:r>
                        <a:rPr lang="en-US" sz="40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𝒈</m:t>
                      </m:r>
                      <m:r>
                        <a:rPr lang="en-US" sz="4000" b="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 −</m:t>
                      </m:r>
                      <m:r>
                        <a:rPr lang="en-US" sz="4000" b="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2</m:t>
                      </m:r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b="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p>
                          <m:r>
                            <a:rPr lang="en-US" sz="4000" b="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b="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4000" b="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𝑔</m:t>
                      </m:r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b="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b="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4000" b="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𝑞</m:t>
                      </m:r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b="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tr-TR" sz="4000" b="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=−</m:t>
                      </m:r>
                      <m:sSub>
                        <m:sSubPr>
                          <m:ctrlPr>
                            <a:rPr lang="tr-TR" sz="40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tr-TR" sz="40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tr-TR" sz="4000" b="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tr-TR" sz="4000" b="0" i="1" kern="1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kern="100" dirty="0"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   O zaman</a:t>
                </a:r>
                <a:br>
                  <a:rPr lang="tr-TR" sz="4000" b="0" i="1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b="1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tr-TR" sz="4000" b="1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tr-TR" sz="4000" b="1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tr-TR" sz="4000" b="1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tr-TR" sz="4000" b="1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tr-TR" sz="4000" b="1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tr-TR" sz="4000" b="1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𝟔</m:t>
                          </m:r>
                        </m:sub>
                      </m:sSub>
                      <m:r>
                        <a:rPr lang="tr-TR" sz="4000" b="1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tr-TR" sz="4000" b="1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𝟎</m:t>
                      </m:r>
                    </m:oMath>
                  </m:oMathPara>
                </a14:m>
                <a:endParaRPr lang="tr-TR" sz="4000" b="1" kern="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   </a:t>
                </a:r>
                <a:endParaRPr lang="tr-TR" sz="4000" kern="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5665228"/>
              </a:xfrm>
              <a:prstGeom prst="rect">
                <a:avLst/>
              </a:prstGeom>
              <a:blipFill>
                <a:blip r:embed="rId5"/>
                <a:stretch>
                  <a:fillRect t="-19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61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97;p2"/>
              <p:cNvSpPr txBox="1"/>
              <p:nvPr/>
            </p:nvSpPr>
            <p:spPr>
              <a:xfrm>
                <a:off x="-1" y="1829843"/>
                <a:ext cx="21183600" cy="85585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 Fonksiyonu Türevi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 </m:t>
                        </m:r>
                        <m:r>
                          <a:rPr lang="en-US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tr-TR" sz="4000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𝟑</m:t>
                        </m:r>
                      </m:sub>
                    </m:sSub>
                  </m:oMath>
                </a14:m>
                <a:endParaRPr lang="tr-TR" sz="4000" b="1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tr-TR" sz="40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    =   </m:t>
                      </m:r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 </m:t>
                      </m:r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𝟐</m:t>
                      </m:r>
                      <m:sSup>
                        <m:s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𝒆</m:t>
                          </m:r>
                        </m:e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𝒈</m:t>
                      </m:r>
                      <m:sSup>
                        <m:s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</m:d>
                        </m:e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𝒒</m:t>
                      </m:r>
                      <m:d>
                        <m:d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𝒚</m:t>
                          </m:r>
                        </m:e>
                      </m:d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2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tr-TR" sz="40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𝒈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</m:sSub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𝑡h𝑒𝑛</m:t>
                      </m:r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</m:t>
                      </m:r>
                      <m:sSub>
                        <m:sSubPr>
                          <m:ctrlPr>
                            <a:rPr lang="tr-TR" sz="40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𝜟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</m:sSub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𝒒</m:t>
                          </m:r>
                          <m:d>
                            <m:dPr>
                              <m:ctrlPr>
                                <a:rPr lang="tr-TR" sz="4000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𝒚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2 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</m:sSub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𝒚</m:t>
                          </m:r>
                        </m:e>
                      </m:d>
                      <m:r>
                        <a:rPr lang="tr-TR" sz="4000" b="0" i="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2 </m:t>
                      </m:r>
                      <m:sSubSup>
                        <m:sSubSupPr>
                          <m:ctrlPr>
                            <a:rPr lang="tr-TR" sz="4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𝜟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tr-TR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tr-TR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𝜟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</m:sSub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𝒚</m:t>
                          </m:r>
                        </m:e>
                      </m:d>
                      <m:r>
                        <a:rPr lang="tr-TR" sz="40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tr-TR" sz="4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2 </m:t>
                      </m:r>
                      <m:sSubSup>
                        <m:sSubSupPr>
                          <m:ctrlPr>
                            <a:rPr lang="tr-T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𝛥</m:t>
                          </m:r>
                        </m:e>
                        <m:sub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4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tr-TR" sz="4000" kern="100" dirty="0" smtClean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select</m:t>
                      </m:r>
                      <m:r>
                        <a:rPr lang="tr-TR" sz="4000" b="0" i="1" kern="100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     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≔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θ</m:t>
                          </m:r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𝑏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≔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   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𝜎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&gt;0     </m:t>
                      </m:r>
                    </m:oMath>
                  </m:oMathPara>
                </a14:m>
                <a:endParaRPr lang="tr-TR" sz="4000" b="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𝜎</m:t>
                      </m:r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4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θ</m:t>
                              </m:r>
                            </m:e>
                          </m:d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r-TR" sz="40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8558521"/>
              </a:xfrm>
              <a:prstGeom prst="rect">
                <a:avLst/>
              </a:prstGeom>
              <a:blipFill>
                <a:blip r:embed="rId5"/>
                <a:stretch>
                  <a:fillRect t="-12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775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97;p2"/>
              <p:cNvSpPr txBox="1"/>
              <p:nvPr/>
            </p:nvSpPr>
            <p:spPr>
              <a:xfrm>
                <a:off x="-1" y="1829843"/>
                <a:ext cx="21183600" cy="54572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 Fonksiyonu Türevi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 </m:t>
                        </m:r>
                        <m:r>
                          <a:rPr lang="en-US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𝟑</m:t>
                        </m:r>
                      </m:sub>
                    </m:sSub>
                  </m:oMath>
                </a14:m>
                <a:br>
                  <a:rPr lang="tr-TR" sz="4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2 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</m:sSub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tr-TR" sz="40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tr-TR" sz="4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𝟐</m:t>
                      </m:r>
                      <m:r>
                        <a:rPr lang="en-US" sz="40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𝜟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sz="4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tr-TR" sz="4000" kern="100" dirty="0" smtClean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select</m:t>
                      </m:r>
                      <m:r>
                        <a:rPr lang="tr-TR" sz="4000" b="0" i="1" kern="100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     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≔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θ</m:t>
                          </m:r>
                        </m:e>
                      </m:d>
                      <m:r>
                        <a:rPr lang="tr-TR" sz="4000" b="0" i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𝑏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≔</m:t>
                      </m:r>
                      <m:sSubSup>
                        <m:sSubSup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𝜂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≔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&gt;0</m:t>
                      </m:r>
                    </m:oMath>
                  </m:oMathPara>
                </a14:m>
                <a:endParaRPr lang="tr-TR" sz="40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</m:t>
                      </m:r>
                      <m:sSubSup>
                        <m:sSubSupPr>
                          <m:ctrlPr>
                            <a:rPr lang="tr-TR" sz="4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tr-TR" sz="4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tr-TR" sz="40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   </a:t>
                </a:r>
                <a:r>
                  <a:rPr lang="en-US" sz="40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Elde</a:t>
                </a:r>
                <a:r>
                  <a:rPr lang="en-US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edilenleri</a:t>
                </a:r>
                <a:r>
                  <a:rPr lang="en-US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birleştirince</a:t>
                </a:r>
                <a:br>
                  <a:rPr lang="en-US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≤</m:t>
                      </m:r>
                      <m:d>
                        <m:d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𝝈</m:t>
                          </m:r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tr-TR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b="1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1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4000" b="1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𝚫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</m:d>
                        </m:e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𝝈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r>
                        <a:rPr lang="en-US" sz="4000" b="1" i="1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b="1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1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4000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sz="4000" b="1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𝚫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tr-TR" sz="40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5457287"/>
              </a:xfrm>
              <a:prstGeom prst="rect">
                <a:avLst/>
              </a:prstGeom>
              <a:blipFill>
                <a:blip r:embed="rId5"/>
                <a:stretch>
                  <a:fillRect t="-20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290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97;p2"/>
              <p:cNvSpPr txBox="1"/>
              <p:nvPr/>
            </p:nvSpPr>
            <p:spPr>
              <a:xfrm>
                <a:off x="-1" y="1829843"/>
                <a:ext cx="21183600" cy="77036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 Fonksiyonu Türevi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 </m:t>
                        </m:r>
                        <m:r>
                          <a:rPr lang="en-US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𝟑</m:t>
                        </m:r>
                      </m:sub>
                    </m:sSub>
                  </m:oMath>
                </a14:m>
                <a:br>
                  <a:rPr lang="en-US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≤</m:t>
                      </m:r>
                      <m:d>
                        <m:dPr>
                          <m:ctrlPr>
                            <a:rPr lang="tr-TR" sz="40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tr-TR" sz="4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tr-TR" sz="4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40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40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40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𝛥</m:t>
                          </m:r>
                        </m:e>
                        <m:sub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tr-TR" sz="4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𝝈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r>
                        <a:rPr lang="en-US" sz="4000" b="1" i="1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b="1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1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sz="40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𝛥</m:t>
                          </m:r>
                        </m:e>
                        <m:sub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tr-TR" sz="4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tr-TR" sz="40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terimi de sınırlandırılabilir, şöyle ki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𝐶𝑥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tr-TR" sz="40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b>
                    </m:sSub>
                    <m:sSup>
                      <m:sSupPr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sz="4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≤</m:t>
                    </m:r>
                    <m:sSup>
                      <m:sSupPr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</m:t>
                    </m:r>
                  </m:oMath>
                </a14:m>
                <a:r>
                  <a:rPr lang="tr-TR" sz="40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olduğundan</a:t>
                </a:r>
              </a:p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sSubSup>
                        <m:sSubSup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  </m:t>
                      </m:r>
                      <m:sSubSup>
                        <m:sSubSup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</m:t>
                      </m:r>
                    </m:oMath>
                  </m:oMathPara>
                </a14:m>
                <a:endParaRPr lang="tr-TR" sz="4000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dirty="0">
                    <a:ea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000" b="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4000" b="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tr-TR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teriminin üst sınırı aşağıdaki gibi olur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≤</m:t>
                      </m:r>
                      <m:d>
                        <m:d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𝝈</m:t>
                          </m:r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tr-TR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b="1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1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4000" b="1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𝚫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</m:d>
                        </m:e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𝝈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r>
                        <a:rPr lang="en-US" sz="4000" b="1" i="1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𝚲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𝑪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b="1" i="1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𝝀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tr-TR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𝑷𝒙</m:t>
                      </m:r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4000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sz="4000" b="1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𝚫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tr-TR" sz="4000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7703607"/>
              </a:xfrm>
              <a:prstGeom prst="rect">
                <a:avLst/>
              </a:prstGeom>
              <a:blipFill>
                <a:blip r:embed="rId5"/>
                <a:stretch>
                  <a:fillRect t="-14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225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97;p2"/>
          <p:cNvSpPr txBox="1"/>
          <p:nvPr/>
        </p:nvSpPr>
        <p:spPr>
          <a:xfrm>
            <a:off x="0" y="1829843"/>
            <a:ext cx="21183600" cy="871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tr-TR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Giriş</a:t>
            </a:r>
            <a:endParaRPr lang="en-US" sz="4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tr-TR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 Tanımı</a:t>
            </a:r>
            <a:br>
              <a:rPr lang="tr-TR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tr-TR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    Pasifikasyon Lemması</a:t>
            </a:r>
            <a:br>
              <a:rPr lang="tr-TR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tr-TR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2.2    Quantizer Modeli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tr-TR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Nihai Sınırlılık</a:t>
            </a:r>
            <a:endParaRPr lang="en-US" sz="4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 </a:t>
            </a:r>
            <a:r>
              <a:rPr lang="tr-TR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Kontrol</a:t>
            </a:r>
            <a:endParaRPr lang="en-US" sz="4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tr-TR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İmplementasyon</a:t>
            </a:r>
            <a:endParaRPr lang="en-US" sz="4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tr-TR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Sonuçlar</a:t>
            </a:r>
            <a:endParaRPr lang="en-US" sz="4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İçerik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1135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97;p2"/>
              <p:cNvSpPr txBox="1"/>
              <p:nvPr/>
            </p:nvSpPr>
            <p:spPr>
              <a:xfrm>
                <a:off x="-1" y="1829843"/>
                <a:ext cx="21183600" cy="9377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 Fonksiyonu Türevi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 </m:t>
                        </m:r>
                        <m:r>
                          <a:rPr lang="en-US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tr-TR" sz="4000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𝟒</m:t>
                        </m:r>
                      </m:sub>
                    </m:sSub>
                  </m:oMath>
                </a14:m>
                <a:endParaRPr lang="tr-TR" sz="4000" b="1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tr-TR" sz="40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𝟒</m:t>
                          </m:r>
                        </m:sub>
                      </m:sSub>
                      <m:r>
                        <a:rPr lang="tr-TR" sz="40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    =    </m:t>
                      </m:r>
                      <m:r>
                        <a:rPr lang="en-US" sz="40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 </m:t>
                      </m:r>
                      <m:r>
                        <a:rPr lang="en-US" sz="40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𝟐</m:t>
                      </m:r>
                      <m:sSup>
                        <m:s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𝒚</m:t>
                          </m:r>
                        </m:e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𝒈</m:t>
                      </m:r>
                      <m:sSubSup>
                        <m:sSub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  <m:sub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∗</m:t>
                          </m:r>
                        </m:sub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b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𝒆</m:t>
                      </m:r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</m:t>
                      </m:r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tr-TR" sz="40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  <m:sup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𝑻</m:t>
                              </m:r>
                            </m:sup>
                          </m:sSub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e>
                      </m:d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 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2 </m:t>
                      </m:r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sz="4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e>
                      </m:d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tr-TR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tr-TR" sz="4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4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𝒈</m:t>
                          </m:r>
                        </m:e>
                      </m:d>
                      <m:r>
                        <a:rPr lang="en-US" sz="40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4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sz="40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tr-TR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tr-TR" sz="4000" b="1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𝚫</m:t>
                          </m:r>
                        </m:e>
                        <m:sub>
                          <m:r>
                            <a:rPr lang="tr-TR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lang="tr-TR" sz="4000" b="1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tr-TR" sz="4000" kern="1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select</m:t>
                      </m:r>
                      <m:r>
                        <a:rPr lang="tr-TR" sz="4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     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≔</m:t>
                      </m:r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</m:d>
                      <m:r>
                        <a:rPr lang="tr-TR" sz="40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𝑏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≔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   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𝜎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&gt;0     </m:t>
                      </m:r>
                    </m:oMath>
                  </m:oMathPara>
                </a14:m>
                <a:endParaRPr lang="tr-TR" sz="4000" i="1" dirty="0"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40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≤ </m:t>
                      </m:r>
                      <m:sSup>
                        <m:sSupPr>
                          <m:ctrlPr>
                            <a:rPr lang="tr-TR" sz="4000" b="1" i="1" kern="100" smtClean="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b="1" i="1" kern="10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𝝈</m:t>
                          </m:r>
                        </m:e>
                        <m:sup>
                          <m:r>
                            <a:rPr lang="en-US" sz="4000" b="1" i="1" kern="10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 kern="10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tr-TR" sz="4000" b="1" i="1" kern="10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b="1" i="1" kern="100">
                                  <a:solidFill>
                                    <a:srgbClr val="00B0F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tr-TR" sz="4000" b="1" i="1" kern="100">
                                      <a:solidFill>
                                        <a:srgbClr val="00B0F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1" i="1" kern="100">
                                      <a:solidFill>
                                        <a:srgbClr val="00B0F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sz="4000" b="1" i="1" kern="100">
                                      <a:solidFill>
                                        <a:srgbClr val="00B0F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sz="4000" b="1" i="1" kern="100">
                                  <a:solidFill>
                                    <a:srgbClr val="00B0F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𝒈</m:t>
                              </m:r>
                            </m:e>
                          </m:d>
                        </m:e>
                        <m:sup>
                          <m:r>
                            <a:rPr lang="en-US" sz="4000" b="1" i="1" kern="10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4000" b="1" i="1" kern="10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b="1" i="1" kern="10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𝝈</m:t>
                      </m:r>
                      <m:sSup>
                        <m:sSupPr>
                          <m:ctrlPr>
                            <a:rPr lang="tr-TR" sz="4000" b="1" i="1" kern="10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b="1" i="1" kern="100">
                                  <a:solidFill>
                                    <a:srgbClr val="00B0F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b="1" i="1" kern="100">
                                      <a:solidFill>
                                        <a:srgbClr val="00B0F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 kern="100">
                                      <a:solidFill>
                                        <a:srgbClr val="00B0F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 kern="100">
                                      <a:solidFill>
                                        <a:srgbClr val="00B0F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1" i="1" kern="10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  <m:sSubSup>
                        <m:sSubSupPr>
                          <m:ctrlPr>
                            <a:rPr lang="tr-TR" sz="4000" b="1" i="1" kern="10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4000" b="1" i="1" kern="10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𝜟</m:t>
                          </m:r>
                        </m:e>
                        <m:sub>
                          <m:r>
                            <a:rPr lang="en-US" sz="4000" b="1" i="1" kern="10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  <m:sup>
                          <m:r>
                            <a:rPr lang="en-US" sz="4000" b="1" i="1" kern="10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tr-TR" sz="4000" b="1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kern="10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sz="40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tr-TR" sz="40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tr-TR" sz="4000" i="1" kern="1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kern="1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4000" i="1" kern="1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40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</m:d>
                      </m:e>
                      <m:sup>
                        <m:r>
                          <a:rPr lang="en-US" sz="40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tr-TR" sz="40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terimini açarsak</a:t>
                </a:r>
              </a:p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tr-TR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tr-TR" sz="4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4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</m:d>
                      </m:e>
                      <m:sup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4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tr-TR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  <m:r>
                      <a:rPr lang="en-US" sz="4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𝑔</m:t>
                    </m:r>
                    <m:sSup>
                      <m:sSupPr>
                        <m:ctrlPr>
                          <a:rPr lang="tr-TR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  <m:r>
                      <a:rPr lang="en-US" sz="4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4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tr-TR" sz="4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tr-TR" sz="4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p>
                        <m:r>
                          <a:rPr lang="tr-TR" sz="4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  <m:r>
                      <a:rPr lang="tr-TR" sz="4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tr-TR" sz="4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tr-TR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tr-TR" sz="4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≤</m:t>
                    </m:r>
                    <m:sSubSup>
                      <m:sSubSupPr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Λ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sub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sSubSup>
                      <m:sSubSupPr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b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bSup>
                    <m:sSup>
                      <m:sSupPr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</m:t>
                    </m:r>
                  </m:oMath>
                </a14:m>
                <a:r>
                  <a:rPr lang="tr-TR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   o zaman</a:t>
                </a:r>
              </a:p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b="1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≤ 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𝝈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𝚲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𝑪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𝝀</m:t>
                          </m:r>
                        </m:e>
                        <m:sub>
                          <m:r>
                            <a:rPr lang="tr-TR" sz="40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𝑷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bSup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𝑷𝒙</m:t>
                      </m:r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b="1" i="1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𝝈</m:t>
                      </m:r>
                      <m:r>
                        <a:rPr lang="en-US" sz="4000" b="1" i="1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b="1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b="1" i="1">
                                      <a:solidFill>
                                        <a:srgbClr val="00B05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4000" b="1" i="1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𝚫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tr-TR" sz="4000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9377399"/>
              </a:xfrm>
              <a:prstGeom prst="rect">
                <a:avLst/>
              </a:prstGeom>
              <a:blipFill>
                <a:blip r:embed="rId5"/>
                <a:stretch>
                  <a:fillRect t="-11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008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97;p2"/>
              <p:cNvSpPr txBox="1"/>
              <p:nvPr/>
            </p:nvSpPr>
            <p:spPr>
              <a:xfrm>
                <a:off x="-1" y="1829843"/>
                <a:ext cx="21183600" cy="90759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 Fonksiyonu Türevi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 </m:t>
                        </m:r>
                        <m:r>
                          <a:rPr lang="en-US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tr-TR" sz="4000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𝟓</m:t>
                        </m:r>
                      </m:sub>
                    </m:sSub>
                  </m:oMath>
                </a14:m>
                <a:endParaRPr lang="tr-TR" sz="4000" b="1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tr-TR" sz="40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𝟓</m:t>
                          </m:r>
                        </m:sub>
                      </m:sSub>
                      <m:r>
                        <a:rPr lang="tr-TR" sz="40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    =    </m:t>
                      </m:r>
                      <m:r>
                        <a:rPr lang="en-US" sz="40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𝟐</m:t>
                      </m:r>
                      <m:sSup>
                        <m:s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𝑷𝒘</m:t>
                      </m:r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</m:t>
                      </m:r>
                      <m:d>
                        <m:dPr>
                          <m:begChr m:val="|"/>
                          <m:endChr m:val="|"/>
                          <m:ctrlPr>
                            <a:rPr lang="tr-TR" sz="40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𝑷𝒘</m:t>
                          </m:r>
                        </m:e>
                      </m:d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𝑷</m:t>
                          </m:r>
                        </m:e>
                      </m:d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𝒘</m:t>
                          </m:r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tr-TR" sz="4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𝑃𝑥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tr-TR" sz="4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tr-TR" sz="4000" b="0" i="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tr-TR" sz="4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𝑤</m:t>
                          </m:r>
                        </m:sub>
                      </m:sSub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 ≤  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2 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tr-TR" sz="4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𝑷𝒙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tr-TR" sz="40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𝑤</m:t>
                          </m:r>
                        </m:sub>
                      </m:sSub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2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𝑷</m:t>
                          </m:r>
                        </m:e>
                      </m:d>
                      <m:r>
                        <a:rPr lang="en-US" sz="4000" b="1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tr-TR" sz="40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𝑤</m:t>
                          </m:r>
                        </m:sub>
                      </m:sSub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2 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tr-TR" sz="40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tr-TR" sz="4000" b="1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kern="10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tr-TR" sz="4000" b="0" i="1" kern="10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tr-TR" sz="4000" b="0" i="1" kern="10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tr-TR" sz="40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terimini açarsak</a:t>
                </a:r>
              </a:p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b>
                    </m:sSub>
                    <m:sSup>
                      <m:sSupPr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sz="4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tr-TR" sz="40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4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tr-TR" sz="40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sSup>
                      <m:sSupPr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𝑃𝑥</m:t>
                    </m:r>
                    <m:r>
                      <a:rPr lang="tr-TR" sz="40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⇒ </m:t>
                    </m:r>
                    <m:d>
                      <m:dPr>
                        <m:begChr m:val="‖"/>
                        <m:endChr m:val="‖"/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tr-TR" sz="4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4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tr-TR" sz="4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sSubSup>
                      <m:sSubSupPr>
                        <m:ctrlPr>
                          <a:rPr lang="tr-TR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b>
                      <m:sup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tr-TR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rad>
                      <m:radPr>
                        <m:degHide m:val="on"/>
                        <m:ctrlPr>
                          <a:rPr lang="tr-TR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tr-TR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𝑃𝑥</m:t>
                        </m:r>
                      </m:e>
                    </m:rad>
                  </m:oMath>
                </a14:m>
                <a:r>
                  <a:rPr lang="tr-TR" sz="4000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   o zaman</a:t>
                </a:r>
                <a:br>
                  <a:rPr lang="tr-TR" sz="4000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2 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rad>
                        <m:radPr>
                          <m:degHide m:val="on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</m:t>
                          </m:r>
                        </m:e>
                      </m:ra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9075970"/>
              </a:xfrm>
              <a:prstGeom prst="rect">
                <a:avLst/>
              </a:prstGeom>
              <a:blipFill>
                <a:blip r:embed="rId5"/>
                <a:stretch>
                  <a:fillRect t="-12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2079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97;p2"/>
              <p:cNvSpPr txBox="1"/>
              <p:nvPr/>
            </p:nvSpPr>
            <p:spPr>
              <a:xfrm>
                <a:off x="-1" y="1829843"/>
                <a:ext cx="21183600" cy="7801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 Fonksiyonu Türevi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 </m:t>
                        </m:r>
                        <m:r>
                          <a:rPr lang="en-US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tr-TR" sz="4000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𝟓</m:t>
                        </m:r>
                      </m:sub>
                    </m:sSub>
                  </m:oMath>
                </a14:m>
                <a:br>
                  <a:rPr lang="tr-TR" sz="4000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2 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rad>
                        <m:radPr>
                          <m:degHide m:val="on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</m:t>
                          </m:r>
                        </m:e>
                      </m:ra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tr-TR" sz="4000" kern="1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select</m:t>
                      </m:r>
                      <m:r>
                        <a:rPr lang="tr-TR" sz="4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     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≔</m:t>
                      </m:r>
                      <m:rad>
                        <m:radPr>
                          <m:degHide m:val="on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𝑃𝑥</m:t>
                          </m:r>
                        </m:e>
                      </m:rad>
                      <m:r>
                        <a:rPr lang="tr-TR" sz="40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𝑏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≔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   </m:t>
                      </m:r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𝜈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&gt;0     </m:t>
                      </m:r>
                    </m:oMath>
                  </m:oMathPara>
                </a14:m>
                <a:endParaRPr lang="tr-TR" sz="4000" i="1" dirty="0"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≤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𝜈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𝜈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tr-TR" sz="40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𝜦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𝑷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𝝀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𝑷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b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Λ</m:t>
                        </m:r>
                      </m:e>
                      <m:sub>
                        <m:r>
                          <a:rPr lang="tr-TR" sz="40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b>
                    </m:sSub>
                    <m:r>
                      <a:rPr lang="en-US" sz="4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≤ </m:t>
                    </m:r>
                    <m:f>
                      <m:fPr>
                        <m:ctrlPr>
                          <a:rPr lang="tr-TR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r-TR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0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tr-TR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4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tr-TR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Λ</m:t>
                        </m:r>
                      </m:e>
                      <m:sub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    olduğundan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40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𝟓</m:t>
                              </m:r>
                            </m:sub>
                          </m:sSub>
                        </m:e>
                      </m:d>
                      <m:r>
                        <a:rPr lang="en-US" sz="40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≤  </m:t>
                      </m:r>
                      <m:r>
                        <a:rPr lang="en-US" sz="40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𝝂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𝑷𝒙</m:t>
                      </m:r>
                      <m:r>
                        <a:rPr lang="en-US" sz="40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𝝂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tr-TR" sz="40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𝜦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𝑷</m:t>
                          </m:r>
                        </m:sub>
                      </m:sSub>
                      <m:r>
                        <a:rPr lang="en-US" sz="4000" b="1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𝜟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𝒘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tr-TR" sz="4000" b="1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lvl="1"/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7801070"/>
              </a:xfrm>
              <a:prstGeom prst="rect">
                <a:avLst/>
              </a:prstGeom>
              <a:blipFill>
                <a:blip r:embed="rId5"/>
                <a:stretch>
                  <a:fillRect t="-13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230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97;p2"/>
              <p:cNvSpPr txBox="1"/>
              <p:nvPr/>
            </p:nvSpPr>
            <p:spPr>
              <a:xfrm>
                <a:off x="-1" y="1829843"/>
                <a:ext cx="21183600" cy="67372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 Fonksiyonu Türevi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 </m:t>
                        </m:r>
                        <m:r>
                          <a:rPr lang="en-US" sz="4000" b="1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tr-TR" sz="4000" b="1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𝟕</m:t>
                        </m:r>
                      </m:sub>
                    </m:sSub>
                  </m:oMath>
                </a14:m>
                <a:endParaRPr lang="tr-TR" sz="4000" b="1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tr-TR" sz="40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𝟕</m:t>
                          </m:r>
                        </m:sub>
                      </m:sSub>
                      <m:r>
                        <a:rPr lang="tr-TR" sz="40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  =    </m:t>
                      </m:r>
                      <m:r>
                        <a:rPr lang="en-US" sz="40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 </m:t>
                      </m:r>
                      <m:r>
                        <a:rPr lang="en-US" sz="40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𝟐</m:t>
                      </m:r>
                      <m:r>
                        <a:rPr lang="en-US" sz="4000" b="1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𝒂</m:t>
                      </m:r>
                      <m:sSup>
                        <m:s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𝜸</m:t>
                          </m:r>
                        </m:e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𝜽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tr-TR" sz="4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7</m:t>
                          </m:r>
                        </m:sub>
                      </m:sSub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− 2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tr-TR" sz="4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tr-TR" sz="4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7</m:t>
                          </m:r>
                        </m:sub>
                      </m:sSub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  =  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− 2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 </m:t>
                      </m:r>
                      <m:r>
                        <a:rPr lang="en-US" sz="4000" b="1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𝒂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𝜸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tr-TR" sz="4000" b="1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tr-TR" sz="4000" kern="1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select</m:t>
                      </m:r>
                      <m:r>
                        <a:rPr lang="tr-TR" sz="40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     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≔−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θ</m:t>
                          </m:r>
                        </m:e>
                      </m:d>
                      <m:r>
                        <a:rPr lang="tr-TR" sz="40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𝑏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≔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tr-TR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𝜂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≔ 1&gt;0</m:t>
                      </m:r>
                    </m:oMath>
                  </m:oMathPara>
                </a14:m>
                <a:endParaRPr lang="tr-TR" sz="4000" i="1" dirty="0"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tr-TR" sz="4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tr-TR" sz="4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7</m:t>
                          </m:r>
                        </m:sub>
                      </m:sSub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− 2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</m:t>
                      </m:r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tr-TR" sz="4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ctrlPr>
                            <a:rPr lang="tr-TR" sz="4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tr-TR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b="1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1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4000" b="1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r>
                                    <a:rPr lang="en-US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tr-TR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tr-TR" sz="4000" b="1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b="1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1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4000" b="1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4000" b="1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tr-TR" sz="4000" b="0" dirty="0"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𝟕</m:t>
                          </m:r>
                        </m:sub>
                      </m:sSub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 </m:t>
                      </m:r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𝒂</m:t>
                      </m:r>
                      <m:sSup>
                        <m:s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𝜸</m:t>
                          </m:r>
                        </m:e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</m:d>
                        </m:e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 </m:t>
                      </m:r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𝒂</m:t>
                      </m:r>
                      <m:sSup>
                        <m:s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𝜸</m:t>
                          </m:r>
                        </m:e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br>
                  <a:rPr lang="tr-TR" sz="40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6737253"/>
              </a:xfrm>
              <a:prstGeom prst="rect">
                <a:avLst/>
              </a:prstGeom>
              <a:blipFill>
                <a:blip r:embed="rId5"/>
                <a:stretch>
                  <a:fillRect t="-16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185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22660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p:sp>
        <p:nvSpPr>
          <p:cNvPr id="12" name="Google Shape;97;p2"/>
          <p:cNvSpPr txBox="1"/>
          <p:nvPr/>
        </p:nvSpPr>
        <p:spPr>
          <a:xfrm>
            <a:off x="-1" y="1829843"/>
            <a:ext cx="21183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1"/>
            <a:r>
              <a:rPr lang="tr-TR" sz="4000" b="1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Lyapunov Fonksiyonu Türevi Üst Sınırları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97;p2"/>
              <p:cNvSpPr txBox="1"/>
              <p:nvPr/>
            </p:nvSpPr>
            <p:spPr>
              <a:xfrm>
                <a:off x="1" y="3365929"/>
                <a:ext cx="7564582" cy="774983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tr-TR" sz="400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r>
                        <a:rPr lang="tr-TR" sz="4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0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Σ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=+ 2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𝐴𝑥</m:t>
                          </m:r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𝐵</m:t>
                          </m:r>
                          <m:sSubSup>
                            <m:sSubSupPr>
                              <m:ctrlPr>
                                <a:rPr lang="tr-TR" sz="40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  <m:sup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𝐶𝑥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strike="sngStrike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4000" i="1" strike="sngStrike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 strike="sngStrike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 </m:t>
                      </m:r>
                      <m:r>
                        <a:rPr lang="en-US" sz="4000" i="1" strike="sngStrike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2</m:t>
                      </m:r>
                      <m:sSup>
                        <m:sSupPr>
                          <m:ctrlPr>
                            <a:rPr lang="tr-TR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p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tr-TR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4000" i="1" strike="sngStrike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𝑔</m:t>
                      </m:r>
                      <m:sSup>
                        <m:sSupPr>
                          <m:ctrlPr>
                            <a:rPr lang="tr-TR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i="1" strike="sngStrike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 strike="sngStrike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strike="sngStrike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 strike="sngStrike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i="1" strike="sngStrike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i="1" strike="sngStrike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strike="sngStrike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𝑞</m:t>
                      </m:r>
                      <m:d>
                        <m:dPr>
                          <m:ctrlPr>
                            <a:rPr lang="tr-TR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=− 2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𝑔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𝑞</m:t>
                      </m:r>
                      <m:d>
                        <m:d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=− 2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𝑔</m:t>
                      </m:r>
                      <m:sSubSup>
                        <m:sSub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∗</m:t>
                          </m:r>
                        </m:sub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bSup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𝑒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=+ 2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𝑃𝑤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  <m:r>
                        <a:rPr lang="en-US" sz="4000" i="1" strike="sngStrike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 strike="sngStrike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+ 2</m:t>
                      </m:r>
                      <m:sSup>
                        <m:sSupPr>
                          <m:ctrlPr>
                            <a:rPr lang="tr-TR" sz="4000" i="1" strike="sngStrike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i="1" strike="sngStrike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 strike="sngStrike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  <m:r>
                                <a:rPr lang="en-US" sz="4000" i="1" strike="sngStrike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i="1" strike="sngStrike" kern="1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strike="sngStrike" kern="1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 strike="sngStrike" kern="1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strike="sngStrike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𝑞</m:t>
                      </m:r>
                      <m:d>
                        <m:dPr>
                          <m:ctrlPr>
                            <a:rPr lang="tr-TR" sz="4000" i="1" strike="sngStrike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tr-TR" sz="4000" i="1" strike="sngStrike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p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tr-TR" sz="4000" i="1" strike="sngStrike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4000" i="1" strike="sngStrike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4000" i="1" strike="sngStrike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𝑔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7</m:t>
                          </m:r>
                        </m:sub>
                      </m:sSub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− 2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</m:t>
                      </m:r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  <m:r>
                                <a:rPr lang="en-US" sz="40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i="1" kern="1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kern="1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 kern="1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 kern="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𝜃</m:t>
                      </m:r>
                    </m:oMath>
                  </m:oMathPara>
                </a14:m>
                <a:endParaRPr lang="tr-TR" sz="40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365929"/>
                <a:ext cx="7564582" cy="77498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97;p2"/>
              <p:cNvSpPr txBox="1"/>
              <p:nvPr/>
            </p:nvSpPr>
            <p:spPr>
              <a:xfrm>
                <a:off x="6991413" y="3431141"/>
                <a:ext cx="1736956" cy="756100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36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tr-TR" sz="3600" b="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36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</m:oMath>
                  </m:oMathPara>
                </a14:m>
                <a:endParaRPr lang="tr-TR" sz="36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36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</m:oMath>
                  </m:oMathPara>
                </a14:m>
                <a:endParaRPr lang="tr-TR" sz="36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36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</m:oMath>
                  </m:oMathPara>
                </a14:m>
                <a:endParaRPr lang="tr-TR" sz="36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36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</m:oMath>
                  </m:oMathPara>
                </a14:m>
                <a:endParaRPr lang="tr-TR" sz="36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36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</m:oMath>
                  </m:oMathPara>
                </a14:m>
                <a:endParaRPr lang="tr-TR" sz="36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36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</m:oMath>
                  </m:oMathPara>
                </a14:m>
                <a:endParaRPr lang="tr-TR" sz="36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36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</m:oMath>
                  </m:oMathPara>
                </a14:m>
                <a:endParaRPr lang="tr-TR" sz="36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413" y="3431141"/>
                <a:ext cx="1736956" cy="75610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97;p2"/>
              <p:cNvSpPr txBox="1"/>
              <p:nvPr/>
            </p:nvSpPr>
            <p:spPr>
              <a:xfrm>
                <a:off x="8536191" y="3361143"/>
                <a:ext cx="13318921" cy="760967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br>
                  <a:rPr lang="tr-TR" sz="3200" dirty="0">
                    <a:effectLst/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𝜀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𝑷𝒙</m:t>
                      </m:r>
                    </m:oMath>
                    <m:oMath xmlns:m="http://schemas.openxmlformats.org/officeDocument/2006/math">
                      <m:r>
                        <a:rPr lang="tr-TR" sz="4000" b="1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b="1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b="1" i="1">
                                      <a:solidFill>
                                        <a:srgbClr val="00B05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b="1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1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</m:d>
                        </m:e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tr-TR" sz="4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𝑷𝒙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</m:oMath>
                    <m:oMath xmlns:m="http://schemas.openxmlformats.org/officeDocument/2006/math"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bSup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𝑷𝒙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𝜎</m:t>
                      </m:r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𝜈</m:t>
                      </m:r>
                      <m:sSup>
                        <m:sSupPr>
                          <m:ctrlPr>
                            <a:rPr lang="tr-TR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𝑷𝒙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𝜈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sSubSup>
                        <m:sSub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br>
                  <a:rPr lang="tr-TR" sz="4000" dirty="0">
                    <a:effectLst/>
                    <a:latin typeface="Cambria Math" panose="02040503050406030204" pitchFamily="18" charset="0"/>
                  </a:rPr>
                </a:br>
                <a:endParaRPr lang="tr-TR" sz="4000" dirty="0">
                  <a:effectLst/>
                  <a:latin typeface="Cambria Math" panose="020405030504060302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endParaRPr lang="tr-TR" sz="4000" kern="100" dirty="0"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tr-TR" sz="40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𝑎</m:t>
                      </m:r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</m:d>
                        </m:e>
                        <m:sup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sz="4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𝑎</m:t>
                      </m:r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r-TR" sz="4000" kern="1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191" y="3361143"/>
                <a:ext cx="13318921" cy="76096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265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22660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97;p2"/>
              <p:cNvSpPr txBox="1"/>
              <p:nvPr/>
            </p:nvSpPr>
            <p:spPr>
              <a:xfrm>
                <a:off x="-1" y="1829843"/>
                <a:ext cx="21183600" cy="83311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 Fonksiyonu Türevi Üst Sınırları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   </a:t>
                </a:r>
                <a:r>
                  <a:rPr lang="en-US" sz="40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Hepsini</a:t>
                </a:r>
                <a:r>
                  <a:rPr lang="en-US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40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birleştirince</a:t>
                </a:r>
                <a:br>
                  <a:rPr lang="en-US" sz="4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≤</m:t>
                      </m:r>
                    </m:oMath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 </m:t>
                      </m:r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𝜀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𝜈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𝑷𝒙</m:t>
                      </m:r>
                    </m:oMath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 </m:t>
                      </m:r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 </m:t>
                          </m:r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𝛾𝜎</m:t>
                          </m:r>
                          <m:sSubSup>
                            <m:sSubSupPr>
                              <m:ctrlPr>
                                <a:rPr lang="tr-TR" sz="40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sz="40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𝒆</m:t>
                              </m:r>
                            </m:sub>
                            <m:sup>
                              <m:r>
                                <a:rPr lang="en-US" sz="40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 + </m:t>
                          </m:r>
                          <m:sSup>
                            <m:sSup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tr-TR" sz="40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sz="40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𝒆</m:t>
                              </m:r>
                            </m:sub>
                            <m:sup>
                              <m:r>
                                <a:rPr lang="en-US" sz="4000" b="1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</m:e>
                      </m:d>
                      <m:sSup>
                        <m:s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𝜸</m:t>
                          </m:r>
                        </m:e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tr-TR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40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𝜽</m:t>
                              </m:r>
                            </m:e>
                          </m:d>
                        </m:e>
                        <m:sup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 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𝜈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Λ</m:t>
                          </m:r>
                        </m:e>
                        <m:sub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sub>
                      </m:sSub>
                      <m:sSubSup>
                        <m:sSubSupPr>
                          <m:ctrlPr>
                            <a:rPr lang="tr-TR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𝚫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𝒘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𝑎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𝜎</m:t>
                      </m:r>
                      <m:sSubSup>
                        <m:sSubSupPr>
                          <m:ctrlPr>
                            <a:rPr lang="tr-TR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𝚫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 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tr-TR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𝚫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𝒆</m:t>
                          </m:r>
                        </m:sub>
                        <m:sup>
                          <m:r>
                            <a:rPr lang="en-US" sz="4000" b="1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tr-TR" sz="40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endParaRPr lang="tr-TR" sz="4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8331151"/>
              </a:xfrm>
              <a:prstGeom prst="rect">
                <a:avLst/>
              </a:prstGeom>
              <a:blipFill>
                <a:blip r:embed="rId5"/>
                <a:stretch>
                  <a:fillRect t="-13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476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22660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p:sp>
        <p:nvSpPr>
          <p:cNvPr id="15" name="Google Shape;97;p2"/>
          <p:cNvSpPr txBox="1"/>
          <p:nvPr/>
        </p:nvSpPr>
        <p:spPr>
          <a:xfrm>
            <a:off x="-1" y="1829843"/>
            <a:ext cx="21183600" cy="265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1"/>
            <a:r>
              <a:rPr lang="tr-TR" sz="4000" b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Subtitle</a:t>
            </a:r>
            <a:endParaRPr lang="tr-TR" sz="4000" b="1" dirty="0"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tr-TR" sz="40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   ...</a:t>
            </a:r>
            <a:br>
              <a:rPr lang="tr-TR" sz="4000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tr-TR" sz="4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164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Switching Control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8136A654-0D34-4EEA-9038-330AE2F16B98}"/>
                  </a:ext>
                </a:extLst>
              </p:cNvPr>
              <p:cNvSpPr txBox="1"/>
              <p:nvPr/>
            </p:nvSpPr>
            <p:spPr>
              <a:xfrm>
                <a:off x="4099243" y="3811980"/>
                <a:ext cx="13656624" cy="812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4000" i="1" smtClean="0">
                          <a:effectLst/>
                          <a:latin typeface="Cambria Math" panose="02040503050406030204" pitchFamily="18" charset="0"/>
                          <a:ea typeface="Aptos"/>
                          <a:cs typeface="Times New Roman" panose="02020603050405020304" pitchFamily="18" charset="0"/>
                        </a:rPr>
                        <m:t>𝑉</m:t>
                      </m:r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tr-TR" sz="4000" i="1">
                          <a:effectLst/>
                          <a:latin typeface="Cambria Math" panose="02040503050406030204" pitchFamily="18" charset="0"/>
                          <a:ea typeface="Aptos"/>
                          <a:cs typeface="Times New Roman" panose="020206030504050203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𝛾</m:t>
                          </m:r>
                        </m:sub>
                      </m:sSub>
                      <m:r>
                        <a:rPr lang="tr-TR" sz="4000" i="1">
                          <a:effectLst/>
                          <a:latin typeface="Cambria Math" panose="02040503050406030204" pitchFamily="18" charset="0"/>
                          <a:ea typeface="Aptos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𝑤</m:t>
                          </m:r>
                        </m:sub>
                      </m:sSub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sz="4000" i="1">
                          <a:effectLst/>
                          <a:latin typeface="Cambria Math" panose="02040503050406030204" pitchFamily="18" charset="0"/>
                          <a:ea typeface="Aptos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r-TR" sz="4000" dirty="0"/>
              </a:p>
            </p:txBody>
          </p:sp>
        </mc:Choice>
        <mc:Fallback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8136A654-0D34-4EEA-9038-330AE2F16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243" y="3811980"/>
                <a:ext cx="13656624" cy="812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360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tr-TR" sz="45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</a:t>
            </a: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Control</a:t>
            </a:r>
            <a:endParaRPr lang="tr-TR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/>
              <p:nvPr/>
            </p:nvSpPr>
            <p:spPr>
              <a:xfrm>
                <a:off x="2303813" y="3099460"/>
                <a:ext cx="14820405" cy="3399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4000" i="1" kern="100" smtClean="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𝑢</m:t>
                      </m:r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=−</m:t>
                      </m:r>
                      <m:sSup>
                        <m:sSup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sup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(</m:t>
                      </m:r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)</m:t>
                      </m:r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(</m:t>
                      </m:r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𝑦</m:t>
                      </m:r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tr-TR" sz="4000" kern="100" dirty="0">
                  <a:effectLst/>
                  <a:latin typeface="Aptos"/>
                  <a:ea typeface="Aptos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tr-TR" sz="4000" kern="100" dirty="0">
                    <a:effectLst/>
                    <a:latin typeface="Aptos"/>
                    <a:ea typeface="Aptos"/>
                    <a:cs typeface="Arial" panose="020B0604020202020204" pitchFamily="34" charset="0"/>
                  </a:rPr>
                  <a:t> 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Times New Roman" panose="020206030504050203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  <m:sub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𝑔</m:t>
                      </m:r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(</m:t>
                      </m:r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)</m:t>
                      </m:r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tr-TR" sz="4000" kern="100" dirty="0">
                  <a:effectLst/>
                  <a:latin typeface="Aptos"/>
                  <a:ea typeface="Aptos"/>
                  <a:cs typeface="Arial" panose="020B0604020202020204" pitchFamily="34" charset="0"/>
                </a:endParaRPr>
              </a:p>
              <a:p>
                <a:endParaRPr lang="tr-TR" sz="4000" dirty="0"/>
              </a:p>
            </p:txBody>
          </p:sp>
        </mc:Choice>
        <mc:Fallback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813" y="3099460"/>
                <a:ext cx="14820405" cy="3399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480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tr-TR" sz="45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</a:t>
            </a: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Control</a:t>
            </a:r>
            <a:endParaRPr lang="tr-TR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/>
              <p:nvPr/>
            </p:nvSpPr>
            <p:spPr>
              <a:xfrm>
                <a:off x="2303813" y="3099460"/>
                <a:ext cx="148204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(0),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e>
                      </m:d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813" y="3099460"/>
                <a:ext cx="14820405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161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Giriş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5776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tr-TR" sz="45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</a:t>
            </a: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Control</a:t>
            </a:r>
            <a:endParaRPr lang="tr-TR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/>
              <p:nvPr/>
            </p:nvSpPr>
            <p:spPr>
              <a:xfrm>
                <a:off x="2303813" y="3099460"/>
                <a:ext cx="14820405" cy="4664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𝛬</m:t>
                                  </m:r>
                                </m:e>
                                <m: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400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tr-TR" sz="400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→ </m:t>
                      </m:r>
                      <m:d>
                        <m:dPr>
                          <m:begChr m:val="|"/>
                          <m:endChr m:val="|"/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(0)</m:t>
                              </m:r>
                            </m:e>
                          </m:d>
                        </m:e>
                      </m:d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𝑀</m:t>
                      </m:r>
                    </m:oMath>
                  </m:oMathPara>
                </a14:m>
                <a:endParaRPr lang="tr-TR" sz="4000" kern="1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813" y="3099460"/>
                <a:ext cx="14820405" cy="46648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602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tr-TR" sz="45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</a:t>
            </a: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Control</a:t>
            </a:r>
            <a:endParaRPr lang="tr-TR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/>
              <p:nvPr/>
            </p:nvSpPr>
            <p:spPr>
              <a:xfrm>
                <a:off x="2303813" y="3099460"/>
                <a:ext cx="14820405" cy="812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813" y="3099460"/>
                <a:ext cx="14820405" cy="812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2682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tr-TR" sz="45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</a:t>
            </a: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Control</a:t>
            </a:r>
            <a:endParaRPr lang="tr-TR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/>
              <p:nvPr/>
            </p:nvSpPr>
            <p:spPr>
              <a:xfrm>
                <a:off x="2303813" y="3099460"/>
                <a:ext cx="14820405" cy="9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813" y="3099460"/>
                <a:ext cx="14820405" cy="907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767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tr-TR" sz="45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</a:t>
            </a: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Control</a:t>
            </a:r>
            <a:endParaRPr lang="tr-TR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/>
              <p:nvPr/>
            </p:nvSpPr>
            <p:spPr>
              <a:xfrm>
                <a:off x="970140" y="2401960"/>
                <a:ext cx="19914830" cy="7919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tr-TR" sz="4000" smtClean="0"/>
                        <m:t>Lemma</m:t>
                      </m:r>
                      <m:r>
                        <m:rPr>
                          <m:nor/>
                        </m:rPr>
                        <a:rPr lang="tr-TR" sz="4000" smtClean="0"/>
                        <m:t> 2’</m:t>
                      </m:r>
                      <m:r>
                        <m:rPr>
                          <m:nor/>
                        </m:rPr>
                        <a:rPr lang="tr-TR" sz="4000" smtClean="0"/>
                        <m:t>de</m:t>
                      </m:r>
                      <m:r>
                        <m:rPr>
                          <m:nor/>
                        </m:rPr>
                        <a:rPr lang="tr-TR" sz="4000" smtClean="0"/>
                        <m:t> </m:t>
                      </m:r>
                      <m:r>
                        <m:rPr>
                          <m:nor/>
                        </m:rPr>
                        <a:rPr lang="tr-TR" sz="4000" smtClean="0"/>
                        <m:t>Lyapunov</m:t>
                      </m:r>
                      <m:r>
                        <m:rPr>
                          <m:nor/>
                        </m:rPr>
                        <a:rPr lang="tr-TR" sz="4000" smtClean="0"/>
                        <m:t> </m:t>
                      </m:r>
                      <m:r>
                        <m:rPr>
                          <m:nor/>
                        </m:rPr>
                        <a:rPr lang="tr-TR" sz="4000" smtClean="0"/>
                        <m:t>fonksiyonu</m:t>
                      </m:r>
                      <m:r>
                        <m:rPr>
                          <m:nor/>
                        </m:rPr>
                        <a:rPr lang="tr-TR" sz="4000" smtClean="0"/>
                        <m:t> </m:t>
                      </m:r>
                      <m:r>
                        <m:rPr>
                          <m:nor/>
                        </m:rPr>
                        <a:rPr lang="tr-TR" sz="4000" smtClean="0"/>
                        <m:t>par</m:t>
                      </m:r>
                      <m:r>
                        <m:rPr>
                          <m:nor/>
                        </m:rPr>
                        <a:rPr lang="tr-TR" sz="4000" smtClean="0"/>
                        <m:t>ç</m:t>
                      </m:r>
                      <m:r>
                        <m:rPr>
                          <m:nor/>
                        </m:rPr>
                        <a:rPr lang="tr-TR" sz="4000" smtClean="0"/>
                        <m:t>al</m:t>
                      </m:r>
                      <m:r>
                        <m:rPr>
                          <m:nor/>
                        </m:rPr>
                        <a:rPr lang="tr-TR" sz="4000" smtClean="0"/>
                        <m:t>ı ü</m:t>
                      </m:r>
                      <m:r>
                        <m:rPr>
                          <m:nor/>
                        </m:rPr>
                        <a:rPr lang="tr-TR" sz="4000" smtClean="0"/>
                        <m:t>stel</m:t>
                      </m:r>
                      <m:r>
                        <m:rPr>
                          <m:nor/>
                        </m:rPr>
                        <a:rPr lang="tr-TR" sz="4000" smtClean="0"/>
                        <m:t> </m:t>
                      </m:r>
                      <m:r>
                        <m:rPr>
                          <m:nor/>
                        </m:rPr>
                        <a:rPr lang="tr-TR" sz="4000" smtClean="0"/>
                        <m:t>azalan</m:t>
                      </m:r>
                      <m:r>
                        <m:rPr>
                          <m:nor/>
                        </m:rPr>
                        <a:rPr lang="tr-TR" sz="4000" smtClean="0"/>
                        <m:t>/</m:t>
                      </m:r>
                      <m:r>
                        <m:rPr>
                          <m:nor/>
                        </m:rPr>
                        <a:rPr lang="tr-TR" sz="4000" smtClean="0"/>
                        <m:t>sabit</m:t>
                      </m:r>
                      <m:r>
                        <m:rPr>
                          <m:nor/>
                        </m:rPr>
                        <a:rPr lang="tr-TR" sz="4000" smtClean="0"/>
                        <m:t> </m:t>
                      </m:r>
                      <m:r>
                        <m:rPr>
                          <m:nor/>
                        </m:rPr>
                        <a:rPr lang="tr-TR" sz="4000" smtClean="0"/>
                        <m:t>olarak</m:t>
                      </m:r>
                      <m:r>
                        <m:rPr>
                          <m:nor/>
                        </m:rPr>
                        <a:rPr lang="tr-TR" sz="4000" smtClean="0"/>
                        <m:t> </m:t>
                      </m:r>
                      <m:r>
                        <m:rPr>
                          <m:nor/>
                        </m:rPr>
                        <a:rPr lang="tr-TR" sz="4000" smtClean="0"/>
                        <m:t>bulunmu</m:t>
                      </m:r>
                      <m:r>
                        <m:rPr>
                          <m:nor/>
                        </m:rPr>
                        <a:rPr lang="tr-TR" sz="4000" smtClean="0"/>
                        <m:t>ş </m:t>
                      </m:r>
                      <m:r>
                        <m:rPr>
                          <m:nor/>
                        </m:rPr>
                        <a:rPr lang="tr-TR" sz="4000" smtClean="0"/>
                        <m:t>ve</m:t>
                      </m:r>
                      <m:r>
                        <m:rPr>
                          <m:nor/>
                        </m:rPr>
                        <a:rPr lang="tr-TR" sz="4000" smtClean="0"/>
                        <m:t> </m:t>
                      </m:r>
                      <m:r>
                        <m:rPr>
                          <m:nor/>
                        </m:rPr>
                        <a:rPr lang="tr-TR" sz="4000" smtClean="0"/>
                        <m:t>s</m:t>
                      </m:r>
                      <m:r>
                        <m:rPr>
                          <m:nor/>
                        </m:rPr>
                        <a:rPr lang="tr-TR" sz="4000" smtClean="0"/>
                        <m:t>ı</m:t>
                      </m:r>
                      <m:r>
                        <m:rPr>
                          <m:nor/>
                        </m:rPr>
                        <a:rPr lang="tr-TR" sz="4000" smtClean="0"/>
                        <m:t>n</m:t>
                      </m:r>
                      <m:r>
                        <m:rPr>
                          <m:nor/>
                        </m:rPr>
                        <a:rPr lang="tr-TR" sz="4000" smtClean="0"/>
                        <m:t>ı</m:t>
                      </m:r>
                      <m:r>
                        <m:rPr>
                          <m:nor/>
                        </m:rPr>
                        <a:rPr lang="tr-TR" sz="4000" smtClean="0"/>
                        <m:t>rl</m:t>
                      </m:r>
                      <m:r>
                        <m:rPr>
                          <m:nor/>
                        </m:rPr>
                        <a:rPr lang="tr-TR" sz="4000" smtClean="0"/>
                        <m:t>ı </m:t>
                      </m:r>
                      <m:r>
                        <m:rPr>
                          <m:nor/>
                        </m:rPr>
                        <a:rPr lang="tr-TR" sz="4000" smtClean="0"/>
                        <m:t>oldu</m:t>
                      </m:r>
                      <m:r>
                        <m:rPr>
                          <m:nor/>
                        </m:rPr>
                        <a:rPr lang="tr-TR" sz="4000" smtClean="0"/>
                        <m:t>ğ</m:t>
                      </m:r>
                      <m:r>
                        <m:rPr>
                          <m:nor/>
                        </m:rPr>
                        <a:rPr lang="tr-TR" sz="4000" smtClean="0"/>
                        <m:t>u</m:t>
                      </m:r>
                      <m:r>
                        <m:rPr>
                          <m:nor/>
                        </m:rPr>
                        <a:rPr lang="tr-TR" sz="4000" smtClean="0"/>
                        <m:t> </m:t>
                      </m:r>
                      <m:r>
                        <m:rPr>
                          <m:nor/>
                        </m:rPr>
                        <a:rPr lang="tr-TR" sz="4000" smtClean="0"/>
                        <m:t>belirtilmi</m:t>
                      </m:r>
                      <m:r>
                        <m:rPr>
                          <m:nor/>
                        </m:rPr>
                        <a:rPr lang="tr-TR" sz="4000" smtClean="0"/>
                        <m:t>ş</m:t>
                      </m:r>
                      <m:r>
                        <m:rPr>
                          <m:nor/>
                        </m:rPr>
                        <a:rPr lang="tr-TR" sz="4000" smtClean="0"/>
                        <m:t>ti</m:t>
                      </m:r>
                      <m:r>
                        <m:rPr>
                          <m:nor/>
                        </m:rPr>
                        <a:rPr lang="tr-TR" sz="4000" smtClean="0"/>
                        <m:t>. </m:t>
                      </m:r>
                      <m:r>
                        <m:rPr>
                          <m:nor/>
                        </m:rPr>
                        <a:rPr lang="tr-TR" sz="4000" smtClean="0"/>
                        <m:t>Burada</m:t>
                      </m:r>
                      <m:r>
                        <m:rPr>
                          <m:nor/>
                        </m:rPr>
                        <a:rPr lang="tr-TR" sz="4000" smtClean="0"/>
                        <m:t> </m:t>
                      </m:r>
                      <m:sSub>
                        <m:sSubPr>
                          <m:ctrlPr>
                            <a:rPr lang="tr-TR" sz="4000" i="1"/>
                          </m:ctrlPr>
                        </m:sSubPr>
                        <m:e>
                          <m:r>
                            <a:rPr lang="tr-TR" sz="4000" i="1"/>
                            <m:t>𝑉</m:t>
                          </m:r>
                        </m:e>
                        <m:sub>
                          <m:r>
                            <a:rPr lang="tr-TR" sz="4000" i="1"/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tr-TR" sz="4000"/>
                        <m:t> </m:t>
                      </m:r>
                      <m:r>
                        <m:rPr>
                          <m:nor/>
                        </m:rPr>
                        <a:rPr lang="tr-TR" sz="4000"/>
                        <m:t>ilk</m:t>
                      </m:r>
                      <m:r>
                        <m:rPr>
                          <m:nor/>
                        </m:rPr>
                        <a:rPr lang="tr-TR" sz="4000"/>
                        <m:t> ü</m:t>
                      </m:r>
                      <m:r>
                        <m:rPr>
                          <m:nor/>
                        </m:rPr>
                        <a:rPr lang="tr-TR" sz="4000"/>
                        <m:t>st</m:t>
                      </m:r>
                      <m:r>
                        <m:rPr>
                          <m:nor/>
                        </m:rPr>
                        <a:rPr lang="tr-TR" sz="4000"/>
                        <m:t> </m:t>
                      </m:r>
                      <m:r>
                        <m:rPr>
                          <m:nor/>
                        </m:rPr>
                        <a:rPr lang="tr-TR" sz="4000"/>
                        <m:t>s</m:t>
                      </m:r>
                      <m:r>
                        <m:rPr>
                          <m:nor/>
                        </m:rPr>
                        <a:rPr lang="tr-TR" sz="4000"/>
                        <m:t>ı</m:t>
                      </m:r>
                      <m:r>
                        <m:rPr>
                          <m:nor/>
                        </m:rPr>
                        <a:rPr lang="tr-TR" sz="4000"/>
                        <m:t>n</m:t>
                      </m:r>
                      <m:r>
                        <m:rPr>
                          <m:nor/>
                        </m:rPr>
                        <a:rPr lang="tr-TR" sz="4000"/>
                        <m:t>ı</m:t>
                      </m:r>
                      <m:r>
                        <m:rPr>
                          <m:nor/>
                        </m:rPr>
                        <a:rPr lang="tr-TR" sz="4000"/>
                        <m:t>r</m:t>
                      </m:r>
                      <m:r>
                        <m:rPr>
                          <m:nor/>
                        </m:rPr>
                        <a:rPr lang="tr-TR" sz="4000"/>
                        <m:t>ı </m:t>
                      </m:r>
                      <m:r>
                        <m:rPr>
                          <m:nor/>
                        </m:rPr>
                        <a:rPr lang="tr-TR" sz="4000"/>
                        <m:t>temsil</m:t>
                      </m:r>
                      <m:r>
                        <m:rPr>
                          <m:nor/>
                        </m:rPr>
                        <a:rPr lang="tr-TR" sz="4000"/>
                        <m:t> </m:t>
                      </m:r>
                      <m:r>
                        <m:rPr>
                          <m:nor/>
                        </m:rPr>
                        <a:rPr lang="tr-TR" sz="4000"/>
                        <m:t>etmektedir</m:t>
                      </m:r>
                      <m:r>
                        <m:rPr>
                          <m:nor/>
                        </m:rPr>
                        <a:rPr lang="tr-TR" sz="4000"/>
                        <m:t>.</m:t>
                      </m:r>
                    </m:oMath>
                  </m:oMathPara>
                </a14:m>
                <a:endParaRPr lang="tr-TR" sz="4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  <m:r>
                        <m:rPr>
                          <m:nor/>
                        </m:rPr>
                        <a:rPr lang="tr-TR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),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Aptos"/>
                    <a:cs typeface="Arial" panose="020B0604020202020204" pitchFamily="34" charset="0"/>
                  </a:rPr>
                  <a:t>Buna göre tetikleme değeri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Aptos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Aptos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Aptos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Aptos"/>
                    <a:cs typeface="Arial" panose="020B0604020202020204" pitchFamily="34" charset="0"/>
                  </a:rPr>
                  <a:t> seçilebilir. Lyapunov fonksiyonu aşağıdaki denklemdeki eşik değere düştüğünde, </a:t>
                </a:r>
                <a:r>
                  <a:rPr lang="tr-TR" sz="4000" kern="100" dirty="0" err="1">
                    <a:effectLst/>
                    <a:latin typeface="Times New Roman" panose="02020603050405020304" pitchFamily="18" charset="0"/>
                    <a:ea typeface="Aptos"/>
                    <a:cs typeface="Arial" panose="020B0604020202020204" pitchFamily="34" charset="0"/>
                  </a:rPr>
                  <a:t>kuantizatörün</a:t>
                </a:r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Aptos"/>
                    <a:cs typeface="Arial" panose="020B0604020202020204" pitchFamily="34" charset="0"/>
                  </a:rPr>
                  <a:t> ilk </a:t>
                </a:r>
                <a:r>
                  <a:rPr lang="tr-TR" sz="4000" kern="100" dirty="0" err="1">
                    <a:effectLst/>
                    <a:latin typeface="Times New Roman" panose="02020603050405020304" pitchFamily="18" charset="0"/>
                    <a:ea typeface="Aptos"/>
                    <a:cs typeface="Arial" panose="020B0604020202020204" pitchFamily="34" charset="0"/>
                  </a:rPr>
                  <a:t>zoom</a:t>
                </a:r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Aptos"/>
                    <a:cs typeface="Arial" panose="020B0604020202020204" pitchFamily="34" charset="0"/>
                  </a:rPr>
                  <a:t>-in kararı veriliyor. </a:t>
                </a:r>
                <a:endParaRPr lang="tr-TR" sz="4000" kern="100" dirty="0">
                  <a:effectLst/>
                  <a:latin typeface="Aptos"/>
                  <a:ea typeface="Aptos"/>
                  <a:cs typeface="Arial" panose="020B0604020202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4000" i="1"/>
                        <m:t>𝑉</m:t>
                      </m:r>
                      <m:d>
                        <m:dPr>
                          <m:ctrlPr>
                            <a:rPr lang="tr-TR" sz="4000" i="1"/>
                          </m:ctrlPr>
                        </m:dPr>
                        <m:e>
                          <m:r>
                            <a:rPr lang="tr-TR" sz="4000" i="1"/>
                            <m:t>𝑥</m:t>
                          </m:r>
                          <m:r>
                            <a:rPr lang="tr-TR" sz="4000" i="1"/>
                            <m:t>(</m:t>
                          </m:r>
                          <m:r>
                            <a:rPr lang="tr-TR" sz="4000" i="1"/>
                            <m:t>𝑡</m:t>
                          </m:r>
                          <m:r>
                            <a:rPr lang="tr-TR" sz="4000" i="1"/>
                            <m:t>),</m:t>
                          </m:r>
                          <m:r>
                            <a:rPr lang="tr-TR" sz="4000" i="1"/>
                            <m:t>𝜃</m:t>
                          </m:r>
                          <m:r>
                            <a:rPr lang="tr-TR" sz="4000" i="1"/>
                            <m:t>(</m:t>
                          </m:r>
                          <m:r>
                            <a:rPr lang="tr-TR" sz="4000" i="1"/>
                            <m:t>𝑡</m:t>
                          </m:r>
                          <m:r>
                            <a:rPr lang="tr-TR" sz="4000" i="1"/>
                            <m:t>)</m:t>
                          </m:r>
                        </m:e>
                      </m:d>
                      <m:r>
                        <a:rPr lang="tr-TR" sz="4000" i="1"/>
                        <m:t>&lt;</m:t>
                      </m:r>
                      <m:sSub>
                        <m:sSubPr>
                          <m:ctrlPr>
                            <a:rPr lang="tr-TR" sz="4000" i="1"/>
                          </m:ctrlPr>
                        </m:sSubPr>
                        <m:e>
                          <m:r>
                            <a:rPr lang="tr-TR" sz="4000" i="1"/>
                            <m:t>𝑉</m:t>
                          </m:r>
                        </m:e>
                        <m:sub>
                          <m:r>
                            <a:rPr lang="tr-TR" sz="4000" i="1"/>
                            <m:t>1</m:t>
                          </m:r>
                        </m:sub>
                      </m:sSub>
                      <m:r>
                        <a:rPr lang="tr-T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4000" i="1"/>
                          </m:ctrlPr>
                        </m:fPr>
                        <m:num>
                          <m:r>
                            <a:rPr lang="tr-TR" sz="4000" i="1"/>
                            <m:t>𝛽</m:t>
                          </m:r>
                        </m:num>
                        <m:den>
                          <m:r>
                            <a:rPr lang="tr-TR" sz="4000" i="1"/>
                            <m:t>𝛼</m:t>
                          </m:r>
                        </m:den>
                      </m:f>
                      <m:r>
                        <a:rPr lang="tr-TR" sz="4000" i="1"/>
                        <m:t>+</m:t>
                      </m:r>
                      <m:r>
                        <a:rPr lang="tr-TR" sz="4000" i="1"/>
                        <m:t>𝜀</m:t>
                      </m:r>
                      <m:r>
                        <a:rPr lang="tr-TR" sz="4000" i="1"/>
                        <m:t>=</m:t>
                      </m:r>
                      <m:sSub>
                        <m:sSubPr>
                          <m:ctrlPr>
                            <a:rPr lang="tr-TR" sz="4000" i="1"/>
                          </m:ctrlPr>
                        </m:sSubPr>
                        <m:e>
                          <m:r>
                            <a:rPr lang="tr-TR" sz="4000" i="1"/>
                            <m:t>𝑐</m:t>
                          </m:r>
                        </m:e>
                        <m:sub>
                          <m:r>
                            <a:rPr lang="tr-TR" sz="4000" i="1"/>
                            <m:t>𝛾</m:t>
                          </m:r>
                        </m:sub>
                      </m:sSub>
                      <m:r>
                        <a:rPr lang="tr-TR" sz="4000" i="1"/>
                        <m:t>+</m:t>
                      </m:r>
                      <m:sSub>
                        <m:sSubPr>
                          <m:ctrlPr>
                            <a:rPr lang="tr-TR" sz="4000" i="1"/>
                          </m:ctrlPr>
                        </m:sSubPr>
                        <m:e>
                          <m:r>
                            <a:rPr lang="tr-TR" sz="4000" i="1"/>
                            <m:t>𝑐</m:t>
                          </m:r>
                        </m:e>
                        <m:sub>
                          <m:r>
                            <a:rPr lang="tr-TR" sz="4000" i="1"/>
                            <m:t>𝑤</m:t>
                          </m:r>
                        </m:sub>
                      </m:sSub>
                      <m:sSup>
                        <m:sSupPr>
                          <m:ctrlPr>
                            <a:rPr lang="tr-TR" sz="4000" i="1"/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/>
                              </m:ctrlPr>
                            </m:sSubPr>
                            <m:e>
                              <m:r>
                                <a:rPr lang="tr-TR" sz="4000" i="1"/>
                                <m:t>∆</m:t>
                              </m:r>
                            </m:e>
                            <m:sub>
                              <m:r>
                                <a:rPr lang="tr-TR" sz="4000" i="1"/>
                                <m:t>𝑤</m:t>
                              </m:r>
                            </m:sub>
                          </m:sSub>
                        </m:e>
                        <m:sup>
                          <m:r>
                            <a:rPr lang="tr-TR" sz="4000" i="1"/>
                            <m:t>2</m:t>
                          </m:r>
                        </m:sup>
                      </m:sSup>
                      <m:r>
                        <a:rPr lang="tr-TR" sz="4000" i="1"/>
                        <m:t>+</m:t>
                      </m:r>
                      <m:sSub>
                        <m:sSubPr>
                          <m:ctrlPr>
                            <a:rPr lang="tr-TR" sz="4000" i="1"/>
                          </m:ctrlPr>
                        </m:sSubPr>
                        <m:e>
                          <m:r>
                            <a:rPr lang="tr-TR" sz="4000" i="1"/>
                            <m:t>𝑐</m:t>
                          </m:r>
                        </m:e>
                        <m:sub>
                          <m:r>
                            <a:rPr lang="tr-TR" sz="4000" i="1"/>
                            <m:t>𝑒</m:t>
                          </m:r>
                        </m:sub>
                      </m:sSub>
                      <m:sSup>
                        <m:sSupPr>
                          <m:ctrlPr>
                            <a:rPr lang="tr-TR" sz="4000" i="1"/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/>
                              </m:ctrlPr>
                            </m:sSubPr>
                            <m:e>
                              <m:r>
                                <a:rPr lang="tr-TR" sz="4000" i="1"/>
                                <m:t>𝜇</m:t>
                              </m:r>
                            </m:e>
                            <m:sub>
                              <m:r>
                                <a:rPr lang="tr-TR" sz="4000" i="1"/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tr-TR" sz="4000" i="1"/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tr-TR" sz="4000" i="1"/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/>
                              </m:ctrlPr>
                            </m:sSubPr>
                            <m:e>
                              <m:r>
                                <a:rPr lang="tr-TR" sz="4000" i="1"/>
                                <m:t>∆</m:t>
                              </m:r>
                            </m:e>
                            <m:sub>
                              <m:r>
                                <a:rPr lang="tr-TR" sz="4000" i="1"/>
                                <m:t>𝑒</m:t>
                              </m:r>
                            </m:sub>
                          </m:sSub>
                        </m:e>
                        <m:sup>
                          <m:r>
                            <a:rPr lang="tr-TR" sz="4000" i="1"/>
                            <m:t>2</m:t>
                          </m:r>
                        </m:sup>
                      </m:sSup>
                      <m:r>
                        <a:rPr lang="tr-TR" sz="4000" i="1"/>
                        <m:t>+</m:t>
                      </m:r>
                      <m:r>
                        <a:rPr lang="tr-TR" sz="4000" i="1"/>
                        <m:t>𝜀</m:t>
                      </m:r>
                    </m:oMath>
                  </m:oMathPara>
                </a14:m>
                <a:endParaRPr lang="tr-TR" sz="4000" dirty="0"/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Aptos"/>
                    <a:cs typeface="Arial" panose="020B0604020202020204" pitchFamily="34" charset="0"/>
                  </a:rPr>
                  <a:t>Burada </a:t>
                </a:r>
                <a14:m>
                  <m:oMath xmlns:m="http://schemas.openxmlformats.org/officeDocument/2006/math">
                    <m:r>
                      <a:rPr lang="tr-TR" sz="4000" i="1" kern="100">
                        <a:effectLst/>
                        <a:latin typeface="Cambria Math" panose="02040503050406030204" pitchFamily="18" charset="0"/>
                        <a:ea typeface="Aptos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değeri ne kadar küçük seçilirse, anahtarlama o kadar erken tetiklenecektir. Karar marjı olarak görülebilir.</a:t>
                </a:r>
                <a:endParaRPr lang="tr-TR" sz="4000" kern="100" dirty="0">
                  <a:effectLst/>
                  <a:latin typeface="Aptos"/>
                  <a:ea typeface="Aptos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40" y="2401960"/>
                <a:ext cx="19914830" cy="7919604"/>
              </a:xfrm>
              <a:prstGeom prst="rect">
                <a:avLst/>
              </a:prstGeom>
              <a:blipFill>
                <a:blip r:embed="rId5"/>
                <a:stretch>
                  <a:fillRect l="-1071" r="-643" b="-223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656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tr-TR" sz="45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</a:t>
            </a: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Control</a:t>
            </a:r>
            <a:endParaRPr lang="tr-TR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/>
              <p:nvPr/>
            </p:nvSpPr>
            <p:spPr>
              <a:xfrm>
                <a:off x="970140" y="2401960"/>
                <a:ext cx="19914830" cy="4642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İlk anahtarlama süresi, </a:t>
                </a:r>
                <a14:m>
                  <m:oMath xmlns:m="http://schemas.openxmlformats.org/officeDocument/2006/math">
                    <m:r>
                      <a:rPr lang="tr-TR" sz="4000" i="1"/>
                      <m:t>𝑉</m:t>
                    </m:r>
                    <m:d>
                      <m:dPr>
                        <m:ctrlPr>
                          <a:rPr lang="tr-TR" sz="4000" i="1"/>
                        </m:ctrlPr>
                      </m:dPr>
                      <m:e>
                        <m:sSub>
                          <m:sSubPr>
                            <m:ctrlPr>
                              <a:rPr lang="tr-TR" sz="4000" i="1"/>
                            </m:ctrlPr>
                          </m:sSubPr>
                          <m:e>
                            <m:r>
                              <a:rPr lang="tr-TR" sz="4000" i="1"/>
                              <m:t>𝑡</m:t>
                            </m:r>
                          </m:e>
                          <m:sub>
                            <m:r>
                              <a:rPr lang="tr-TR" sz="4000" i="1"/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tr-TR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yerine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/>
                        </m:ctrlPr>
                      </m:sSubPr>
                      <m:e>
                        <m:r>
                          <a:rPr lang="tr-TR" sz="4000" i="1"/>
                          <m:t>𝑉</m:t>
                        </m:r>
                      </m:e>
                      <m:sub>
                        <m:r>
                          <a:rPr lang="tr-TR" sz="4000" i="1"/>
                          <m:t>1</m:t>
                        </m:r>
                      </m:sub>
                    </m:sSub>
                  </m:oMath>
                </a14:m>
                <a:r>
                  <a:rPr lang="tr-TR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konulması ile elde edilebilir.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den>
                      </m:f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sub>
                          </m:s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sSup>
                            <m:sSup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p>
                            <m:sSup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tr-TR" sz="4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Özet olarak,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tr-T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4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tr-T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4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değerleri aşağıdaki denklemler halinde yazılabilecek şekilde elde edilebilmektedir.</a:t>
                </a:r>
              </a:p>
            </p:txBody>
          </p:sp>
        </mc:Choice>
        <mc:Fallback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40" y="2401960"/>
                <a:ext cx="19914830" cy="4642553"/>
              </a:xfrm>
              <a:prstGeom prst="rect">
                <a:avLst/>
              </a:prstGeom>
              <a:blipFill>
                <a:blip r:embed="rId5"/>
                <a:stretch>
                  <a:fillRect l="-1071" t="-2362" b="-472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Metin kutusu 11">
                <a:extLst>
                  <a:ext uri="{FF2B5EF4-FFF2-40B4-BE49-F238E27FC236}">
                    <a16:creationId xmlns:a16="http://schemas.microsoft.com/office/drawing/2014/main" id="{36AF7E70-80BE-4491-9C87-C13EDBF095E8}"/>
                  </a:ext>
                </a:extLst>
              </p:cNvPr>
              <p:cNvSpPr txBox="1"/>
              <p:nvPr/>
            </p:nvSpPr>
            <p:spPr>
              <a:xfrm>
                <a:off x="3517351" y="7548457"/>
                <a:ext cx="14820405" cy="828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Metin kutusu 11">
                <a:extLst>
                  <a:ext uri="{FF2B5EF4-FFF2-40B4-BE49-F238E27FC236}">
                    <a16:creationId xmlns:a16="http://schemas.microsoft.com/office/drawing/2014/main" id="{36AF7E70-80BE-4491-9C87-C13EDBF0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351" y="7548457"/>
                <a:ext cx="14820405" cy="8286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Metin kutusu 12">
                <a:extLst>
                  <a:ext uri="{FF2B5EF4-FFF2-40B4-BE49-F238E27FC236}">
                    <a16:creationId xmlns:a16="http://schemas.microsoft.com/office/drawing/2014/main" id="{E4312BAA-5815-4B8B-8BD6-7FF70BE70713}"/>
                  </a:ext>
                </a:extLst>
              </p:cNvPr>
              <p:cNvSpPr txBox="1"/>
              <p:nvPr/>
            </p:nvSpPr>
            <p:spPr>
              <a:xfrm>
                <a:off x="3517352" y="9156656"/>
                <a:ext cx="14820405" cy="1462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sub>
                                  </m:s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</m:e>
                                        <m:sub>
                                          <m: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</m:e>
                                        <m:sub>
                                          <m: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Metin kutusu 12">
                <a:extLst>
                  <a:ext uri="{FF2B5EF4-FFF2-40B4-BE49-F238E27FC236}">
                    <a16:creationId xmlns:a16="http://schemas.microsoft.com/office/drawing/2014/main" id="{E4312BAA-5815-4B8B-8BD6-7FF70BE70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352" y="9156656"/>
                <a:ext cx="14820405" cy="14621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590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tr-TR" sz="45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</a:t>
            </a: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Control</a:t>
            </a:r>
            <a:endParaRPr lang="tr-TR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/>
              <p:nvPr/>
            </p:nvSpPr>
            <p:spPr>
              <a:xfrm>
                <a:off x="970140" y="2401960"/>
                <a:ext cx="19914830" cy="2005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4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Eğer 1 ve 0 değerleri yerine sırasıyla </a:t>
                </a:r>
                <a:r>
                  <a:rPr lang="tr-TR" sz="4000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tr-TR" sz="4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ve </a:t>
                </a:r>
                <a:r>
                  <a:rPr lang="tr-TR" sz="4000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i-1</a:t>
                </a:r>
                <a:r>
                  <a:rPr lang="tr-TR" sz="4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konulursa, genel bir anahtarlama kuralı ve tetikleme değeri elde edilebilir. Her </a:t>
                </a:r>
                <a:r>
                  <a:rPr lang="tr-TR" sz="4000" dirty="0" err="1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zoom</a:t>
                </a:r>
                <a:r>
                  <a:rPr lang="tr-TR" sz="4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-in işlemi sonrası, Lyapunov üst sınırı bir öncekinin ölçekli bir versiyonu olur ve tüm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tr-TR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tr-TR" sz="4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’ler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tr-T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tr-TR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tr-TR" sz="4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’dan küçük olacağından dizi küçülerek devam eder. </a:t>
                </a:r>
              </a:p>
            </p:txBody>
          </p:sp>
        </mc:Choice>
        <mc:Fallback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40" y="2401960"/>
                <a:ext cx="19914830" cy="2005677"/>
              </a:xfrm>
              <a:prstGeom prst="rect">
                <a:avLst/>
              </a:prstGeom>
              <a:blipFill>
                <a:blip r:embed="rId5"/>
                <a:stretch>
                  <a:fillRect l="-1071" t="-5471" b="-881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Metin kutusu 11">
                <a:extLst>
                  <a:ext uri="{FF2B5EF4-FFF2-40B4-BE49-F238E27FC236}">
                    <a16:creationId xmlns:a16="http://schemas.microsoft.com/office/drawing/2014/main" id="{36AF7E70-80BE-4491-9C87-C13EDBF095E8}"/>
                  </a:ext>
                </a:extLst>
              </p:cNvPr>
              <p:cNvSpPr txBox="1"/>
              <p:nvPr/>
            </p:nvSpPr>
            <p:spPr>
              <a:xfrm>
                <a:off x="3199063" y="4617616"/>
                <a:ext cx="14820405" cy="828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tr-T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tr-T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Metin kutusu 11">
                <a:extLst>
                  <a:ext uri="{FF2B5EF4-FFF2-40B4-BE49-F238E27FC236}">
                    <a16:creationId xmlns:a16="http://schemas.microsoft.com/office/drawing/2014/main" id="{36AF7E70-80BE-4491-9C87-C13EDBF0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063" y="4617616"/>
                <a:ext cx="14820405" cy="8286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Metin kutusu 12">
                <a:extLst>
                  <a:ext uri="{FF2B5EF4-FFF2-40B4-BE49-F238E27FC236}">
                    <a16:creationId xmlns:a16="http://schemas.microsoft.com/office/drawing/2014/main" id="{E4312BAA-5815-4B8B-8BD6-7FF70BE70713}"/>
                  </a:ext>
                </a:extLst>
              </p:cNvPr>
              <p:cNvSpPr txBox="1"/>
              <p:nvPr/>
            </p:nvSpPr>
            <p:spPr>
              <a:xfrm>
                <a:off x="3517352" y="5775747"/>
                <a:ext cx="14820405" cy="1462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tr-T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tr-T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tr-T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tr-TR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tr-TR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sub>
                                  </m:sSub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</m:e>
                                        <m:sub>
                                          <m: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tr-TR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tr-TR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</m:e>
                                        <m:sub>
                                          <m:r>
                                            <a:rPr lang="tr-TR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Metin kutusu 12">
                <a:extLst>
                  <a:ext uri="{FF2B5EF4-FFF2-40B4-BE49-F238E27FC236}">
                    <a16:creationId xmlns:a16="http://schemas.microsoft.com/office/drawing/2014/main" id="{E4312BAA-5815-4B8B-8BD6-7FF70BE70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352" y="5775747"/>
                <a:ext cx="14820405" cy="14621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Metin kutusu 13">
                <a:extLst>
                  <a:ext uri="{FF2B5EF4-FFF2-40B4-BE49-F238E27FC236}">
                    <a16:creationId xmlns:a16="http://schemas.microsoft.com/office/drawing/2014/main" id="{EE84DC28-B15A-4B03-8BC3-B63DC166D8D3}"/>
                  </a:ext>
                </a:extLst>
              </p:cNvPr>
              <p:cNvSpPr txBox="1"/>
              <p:nvPr/>
            </p:nvSpPr>
            <p:spPr>
              <a:xfrm>
                <a:off x="970140" y="8276546"/>
                <a:ext cx="1991483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4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Logaritmik bir şekilde süre bulunmasının sebebi, V(t)’</a:t>
                </a:r>
                <a:r>
                  <a:rPr lang="tr-TR" sz="4000" dirty="0" err="1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nin</a:t>
                </a:r>
                <a:r>
                  <a:rPr lang="tr-TR" sz="4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üstel bir şekilde düşmesidir. Bu sayede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tr-TR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tr-TR" sz="4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aralıkları logaritmik olarak kısalacağından, süreler arasındaki fark gittikçe düşer ve dizi hızlanarak tanımlanmış olur.</a:t>
                </a:r>
              </a:p>
            </p:txBody>
          </p:sp>
        </mc:Choice>
        <mc:Fallback>
          <p:sp>
            <p:nvSpPr>
              <p:cNvPr id="14" name="Metin kutusu 13">
                <a:extLst>
                  <a:ext uri="{FF2B5EF4-FFF2-40B4-BE49-F238E27FC236}">
                    <a16:creationId xmlns:a16="http://schemas.microsoft.com/office/drawing/2014/main" id="{EE84DC28-B15A-4B03-8BC3-B63DC166D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40" y="8276546"/>
                <a:ext cx="19914830" cy="1938992"/>
              </a:xfrm>
              <a:prstGeom prst="rect">
                <a:avLst/>
              </a:prstGeom>
              <a:blipFill>
                <a:blip r:embed="rId8"/>
                <a:stretch>
                  <a:fillRect l="-1071" t="-5660" b="-1257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919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tr-TR" sz="45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</a:t>
            </a: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Control</a:t>
            </a:r>
            <a:endParaRPr lang="tr-TR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412E3281-2E36-4122-B0E8-38934533A76C}"/>
                  </a:ext>
                </a:extLst>
              </p:cNvPr>
              <p:cNvSpPr txBox="1"/>
              <p:nvPr/>
            </p:nvSpPr>
            <p:spPr>
              <a:xfrm>
                <a:off x="802639" y="2110229"/>
                <a:ext cx="20215761" cy="8154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tr-TR" sz="4000" i="1" kern="100" smtClean="0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Aptos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Aptos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Aptos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𝛬</m:t>
                          </m:r>
                        </m:e>
                        <m:sub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Aptos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Aptos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Aptos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rad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𝑀</m:t>
                      </m:r>
                    </m:oMath>
                  </m:oMathPara>
                </a14:m>
                <a:endParaRPr lang="tr-TR" sz="4000" kern="100" dirty="0">
                  <a:effectLst/>
                  <a:latin typeface="Aptos"/>
                  <a:ea typeface="Aptos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Lyapunov çıkış bağlantısı (çıkış sinyali sınırı) yukarıdaki formül ile gösterilir. Buradan yeni </a:t>
                </a:r>
                <a:r>
                  <a:rPr lang="tr-TR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zoom</a:t>
                </a:r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katsayısı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Aptos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Aptos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Aptos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elde edilebilir. Buna göre, </a:t>
                </a:r>
                <a:r>
                  <a:rPr lang="tr-TR" sz="4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Zoom</a:t>
                </a:r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değeri, Lyapunov üst sınırının başlangıca oranına göre küçülüyor olarak gözlemlenmektedir.  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tr-TR" sz="4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V(t) hariç bütün değerler zamandan bağımsız olduğundan, bu oran kök içerisinde yeni V(t) değerinin V(0) değerine oranı olarak elde edilir.</a:t>
                </a:r>
                <a:endParaRPr lang="tr-TR" sz="4000" kern="100" dirty="0">
                  <a:effectLst/>
                  <a:latin typeface="Aptos"/>
                  <a:ea typeface="Aptos"/>
                  <a:cs typeface="Arial" panose="020B06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tr-TR" sz="4000" b="0" i="1" kern="100" smtClean="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tr-TR" sz="4000" i="1" kern="100">
                          <a:effectLst/>
                          <a:latin typeface="Cambria Math" panose="02040503050406030204" pitchFamily="18" charset="0"/>
                          <a:ea typeface="Aptos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tr-TR" sz="4000" i="1" kern="100">
                              <a:effectLst/>
                              <a:latin typeface="Cambria Math" panose="02040503050406030204" pitchFamily="18" charset="0"/>
                              <a:ea typeface="Aptos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tr-TR" sz="4000" b="0" i="1" kern="100" smtClean="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Aptos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Aptos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tr-TR" sz="4000" i="1" kern="100">
                                      <a:effectLst/>
                                      <a:latin typeface="Cambria Math" panose="02040503050406030204" pitchFamily="18" charset="0"/>
                                      <a:ea typeface="Aptos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tr-TR" sz="4000" i="1" kern="100">
                                  <a:effectLst/>
                                  <a:latin typeface="Cambria Math" panose="02040503050406030204" pitchFamily="18" charset="0"/>
                                  <a:ea typeface="Aptos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tr-TR" sz="4000" kern="100" dirty="0">
                  <a:effectLst/>
                  <a:latin typeface="Aptos"/>
                  <a:ea typeface="Aptos"/>
                  <a:cs typeface="Arial" panose="020B0604020202020204" pitchFamily="34" charset="0"/>
                </a:endParaRPr>
              </a:p>
              <a:p>
                <a:r>
                  <a:rPr lang="tr-TR" sz="4000" dirty="0"/>
                  <a:t>Bu eşitliğe göre, </a:t>
                </a:r>
                <a:r>
                  <a:rPr lang="tr-TR" sz="4000" dirty="0" err="1"/>
                  <a:t>zoom</a:t>
                </a:r>
                <a:r>
                  <a:rPr lang="tr-TR" sz="4000" dirty="0"/>
                  <a:t> parametresi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 kern="100" smtClean="0">
                            <a:effectLst/>
                            <a:latin typeface="Cambria Math" panose="02040503050406030204" pitchFamily="18" charset="0"/>
                            <a:ea typeface="Aptos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tr-TR" sz="4000" i="1" kern="100">
                            <a:effectLst/>
                            <a:latin typeface="Cambria Math" panose="02040503050406030204" pitchFamily="18" charset="0"/>
                            <a:ea typeface="Aptos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tr-TR" sz="4000" b="0" i="1" kern="100" smtClean="0">
                            <a:effectLst/>
                            <a:latin typeface="Cambria Math" panose="02040503050406030204" pitchFamily="18" charset="0"/>
                            <a:ea typeface="Aptos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tr-TR" sz="4000" dirty="0"/>
                  <a:t> gittikçe küçüleceğinden (Lyapunov üst sınırı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 kern="100">
                            <a:latin typeface="Cambria Math" panose="02040503050406030204" pitchFamily="18" charset="0"/>
                            <a:ea typeface="Aptos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tr-TR" sz="4000" i="1" kern="100">
                            <a:latin typeface="Cambria Math" panose="02040503050406030204" pitchFamily="18" charset="0"/>
                            <a:ea typeface="Aptos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tr-TR" sz="4000" i="1" kern="100">
                            <a:latin typeface="Cambria Math" panose="02040503050406030204" pitchFamily="18" charset="0"/>
                            <a:ea typeface="Aptos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tr-TR" sz="4000" i="1" kern="100">
                        <a:latin typeface="Cambria Math" panose="02040503050406030204" pitchFamily="18" charset="0"/>
                        <a:ea typeface="Aptos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tr-TR" sz="4000" dirty="0"/>
                  <a:t>) her zaman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 kern="100">
                            <a:latin typeface="Cambria Math" panose="02040503050406030204" pitchFamily="18" charset="0"/>
                            <a:ea typeface="Aptos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tr-TR" sz="4000" i="1" kern="100">
                            <a:latin typeface="Cambria Math" panose="02040503050406030204" pitchFamily="18" charset="0"/>
                            <a:ea typeface="Aptos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tr-TR" sz="4000" b="0" i="1" kern="100" smtClean="0">
                            <a:latin typeface="Cambria Math" panose="02040503050406030204" pitchFamily="18" charset="0"/>
                            <a:ea typeface="Aptos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tr-TR" sz="4000" dirty="0"/>
                  <a:t>’dan küçüktür) ve </a:t>
                </a:r>
                <a:r>
                  <a:rPr lang="tr-TR" sz="4000" dirty="0" err="1"/>
                  <a:t>kuantizasyon</a:t>
                </a:r>
                <a:r>
                  <a:rPr lang="tr-TR" sz="4000" dirty="0"/>
                  <a:t> hatasının daralmasına yol açar. </a:t>
                </a:r>
              </a:p>
            </p:txBody>
          </p:sp>
        </mc:Choice>
        <mc:Fallback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412E3281-2E36-4122-B0E8-38934533A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39" y="2110229"/>
                <a:ext cx="20215761" cy="8154284"/>
              </a:xfrm>
              <a:prstGeom prst="rect">
                <a:avLst/>
              </a:prstGeom>
              <a:blipFill>
                <a:blip r:embed="rId5"/>
                <a:stretch>
                  <a:fillRect l="-1086" r="-452" b="-224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8001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tr-TR" sz="45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</a:t>
            </a: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Control</a:t>
            </a:r>
            <a:endParaRPr lang="tr-TR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/>
              <p:nvPr/>
            </p:nvSpPr>
            <p:spPr>
              <a:xfrm>
                <a:off x="567599" y="2833709"/>
                <a:ext cx="20719914" cy="6031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tr-T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tr-T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tr-TR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Yeni güncellenmiş </a:t>
                </a:r>
                <a14:m>
                  <m:oMath xmlns:m="http://schemas.openxmlformats.org/officeDocument/2006/math">
                    <m:r>
                      <a:rPr lang="tr-TR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tr-TR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ve düzenleme katsayısı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tr-T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ifadesi aynı şekilde elde edilebilir. Küçülen </a:t>
                </a:r>
                <a:r>
                  <a:rPr lang="tr-TR" sz="4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zoom</a:t>
                </a:r>
                <a:r>
                  <a:rPr lang="tr-TR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değeri, hata katsayısını azaltacağından, </a:t>
                </a:r>
                <a14:m>
                  <m:oMath xmlns:m="http://schemas.openxmlformats.org/officeDocument/2006/math">
                    <m:r>
                      <a:rPr lang="tr-TR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tr-TR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modifikasyon terimi de düşer. Bu sayede sert ve ani sönümlenme önlenir. Genel düzenleme katsayısı ifadesi aşağıdaki gibi verilmiştir. </a:t>
                </a:r>
              </a:p>
              <a:p>
                <a:pPr/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tr-T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tr-T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tr-T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tr-TR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tr-T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tr-TR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endParaRPr lang="tr-TR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Metin kutusu 1">
                <a:extLst>
                  <a:ext uri="{FF2B5EF4-FFF2-40B4-BE49-F238E27FC236}">
                    <a16:creationId xmlns:a16="http://schemas.microsoft.com/office/drawing/2014/main" id="{E2915970-5BF7-4632-89CB-36EF9C2A9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99" y="2833709"/>
                <a:ext cx="20719914" cy="6031395"/>
              </a:xfrm>
              <a:prstGeom prst="rect">
                <a:avLst/>
              </a:prstGeom>
              <a:blipFill>
                <a:blip r:embed="rId5"/>
                <a:stretch>
                  <a:fillRect l="-1030" r="-76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030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tr-TR" sz="45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</a:t>
            </a: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Control</a:t>
            </a:r>
            <a:endParaRPr lang="tr-TR" sz="4800"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E2915970-5BF7-4632-89CB-36EF9C2A9544}"/>
              </a:ext>
            </a:extLst>
          </p:cNvPr>
          <p:cNvSpPr txBox="1"/>
          <p:nvPr/>
        </p:nvSpPr>
        <p:spPr>
          <a:xfrm>
            <a:off x="567599" y="2833709"/>
            <a:ext cx="207199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İlerlemeden önce yapılan bazı ön kabullerin açıklamak daha rahat bir anlayış sunacaktır. Bu sebeple monoton bir şekilde </a:t>
            </a:r>
            <a:r>
              <a:rPr lang="tr-TR" sz="4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lypaunov</a:t>
            </a:r>
            <a:r>
              <a:rPr lang="tr-TR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 üst </a:t>
            </a:r>
            <a:r>
              <a:rPr lang="tr-TR" sz="4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sınırınnın</a:t>
            </a:r>
            <a:r>
              <a:rPr lang="tr-TR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 azalmasının garanti olma sebebi açıklanmalıdır. </a:t>
            </a:r>
          </a:p>
          <a:p>
            <a:endParaRPr lang="tr-TR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406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</a:t>
            </a:r>
            <a:r>
              <a:rPr lang="tr-TR" sz="45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İmplementasyon</a:t>
            </a:r>
            <a:endParaRPr lang="tr-TR" sz="4800" dirty="0"/>
          </a:p>
        </p:txBody>
      </p:sp>
    </p:spTree>
    <p:extLst>
      <p:ext uri="{BB962C8B-B14F-4D97-AF65-F5344CB8AC3E}">
        <p14:creationId xmlns:p14="http://schemas.microsoft.com/office/powerpoint/2010/main" val="1076289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Sistem Tanımı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8903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0" y="11196656"/>
            <a:ext cx="21943420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5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615" y="11196656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5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5"/>
          <p:cNvSpPr txBox="1"/>
          <p:nvPr/>
        </p:nvSpPr>
        <p:spPr>
          <a:xfrm>
            <a:off x="321087" y="1906373"/>
            <a:ext cx="20975359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[1]</a:t>
            </a:r>
            <a:endParaRPr lang="tr-TR" sz="32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r>
              <a:rPr lang="tr-TR" sz="3200" dirty="0">
                <a:latin typeface="Calibri" panose="020F0502020204030204" pitchFamily="34" charset="0"/>
                <a:cs typeface="Calibri" panose="020F0502020204030204" pitchFamily="34" charset="0"/>
              </a:rPr>
              <a:t>[2] H.K. Khalil, </a:t>
            </a:r>
            <a:r>
              <a:rPr lang="tr-TR" sz="3200" i="1" dirty="0">
                <a:latin typeface="Calibri" panose="020F0502020204030204" pitchFamily="34" charset="0"/>
                <a:cs typeface="Calibri" panose="020F0502020204030204" pitchFamily="34" charset="0"/>
              </a:rPr>
              <a:t>Nonlinear Systems</a:t>
            </a:r>
            <a:r>
              <a:rPr lang="tr-TR" sz="3200" dirty="0">
                <a:latin typeface="Calibri" panose="020F0502020204030204" pitchFamily="34" charset="0"/>
                <a:cs typeface="Calibri" panose="020F0502020204030204" pitchFamily="34" charset="0"/>
              </a:rPr>
              <a:t>, 3rd ed., Prentice Hall, Upper Saddle River, NJ, 2002.</a:t>
            </a:r>
          </a:p>
          <a:p>
            <a:endParaRPr lang="tr-TR" sz="3200" b="0" i="0" u="none" strike="noStrike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lvl="0"/>
            <a:r>
              <a:rPr lang="en-US" sz="3200" b="0" i="0" u="none" strike="noStrik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[2</a:t>
            </a:r>
            <a:r>
              <a:rPr lang="tr-TR" sz="3200" b="0" i="0" u="none" strike="noStrik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3</a:t>
            </a:r>
            <a:r>
              <a:rPr lang="en-US" sz="3200" b="0" i="0" u="none" strike="noStrik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] </a:t>
            </a:r>
            <a:r>
              <a:rPr lang="en-US" sz="3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A.L. </a:t>
            </a:r>
            <a:r>
              <a:rPr lang="en-US" sz="3200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Fradkov</a:t>
            </a:r>
            <a:r>
              <a:rPr lang="en-US" sz="3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Speed-gradient scheme and its application in adaptive control</a:t>
            </a:r>
            <a:r>
              <a:rPr lang="tr-TR" sz="3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3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problems, </a:t>
            </a:r>
            <a:r>
              <a:rPr lang="en-US" sz="3200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Autom</a:t>
            </a:r>
            <a:r>
              <a:rPr lang="en-US" sz="3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 Remote Control 40 (9) (1980) 1333–1342.</a:t>
            </a:r>
            <a:endParaRPr lang="tr-TR" sz="32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lvl="0"/>
            <a:endParaRPr sz="3200" b="0" i="0" u="none" strike="noStrike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[3]</a:t>
            </a:r>
            <a:endParaRPr lang="tr-TR" sz="3200" b="0" i="0" u="none" strike="noStrike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[4]</a:t>
            </a:r>
            <a:endParaRPr sz="105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0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6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28282" y="479248"/>
            <a:ext cx="4823497" cy="294115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6"/>
          <p:cNvSpPr txBox="1"/>
          <p:nvPr/>
        </p:nvSpPr>
        <p:spPr>
          <a:xfrm>
            <a:off x="3385511" y="5952683"/>
            <a:ext cx="15001103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</a:t>
            </a:r>
            <a:r>
              <a:rPr lang="tr-TR" sz="65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You for Listening!</a:t>
            </a:r>
            <a:endParaRPr sz="48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30" name="Google Shape;130;p4"/>
          <p:cNvSpPr txBox="1"/>
          <p:nvPr/>
        </p:nvSpPr>
        <p:spPr>
          <a:xfrm>
            <a:off x="0" y="1829843"/>
            <a:ext cx="21183600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0" i="0" u="none" strike="noStrike" cap="none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 Pasifikasyon Lemması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28700" marR="0" lvl="1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tr-TR" sz="4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ipsum.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Sistem Tanımı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0427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30" name="Google Shape;130;p4"/>
          <p:cNvSpPr txBox="1"/>
          <p:nvPr/>
        </p:nvSpPr>
        <p:spPr>
          <a:xfrm>
            <a:off x="0" y="1829843"/>
            <a:ext cx="21183600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0" i="0" u="none" strike="noStrike" cap="none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2.2 Quantizer Model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28700" marR="0" lvl="1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tr-TR" sz="4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ipsum.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Sistem Tanımı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192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97;p2"/>
              <p:cNvSpPr txBox="1"/>
              <p:nvPr/>
            </p:nvSpPr>
            <p:spPr>
              <a:xfrm>
                <a:off x="-1" y="1829843"/>
                <a:ext cx="21183600" cy="89442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b="1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Tanım</a:t>
                </a:r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:</a:t>
                </a:r>
              </a:p>
              <a:p>
                <a:pPr marL="457200" lvl="1"/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Bir sistemin tüm trajektorilerinin, başlangıçtan belirli bir süre geçtikten sonra, sabit bir sınır bölgesi içinde kalacağını garanti eden kararlılık ölçütüdür.</a:t>
                </a:r>
              </a:p>
              <a:p>
                <a:pPr marL="457200" lvl="1"/>
                <a:endParaRPr lang="tr-TR" sz="4000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  <a:p>
                <a:pPr marL="457200" lvl="1"/>
                <a:r>
                  <a:rPr lang="tr-TR" sz="4000" b="1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Amaç:</a:t>
                </a:r>
              </a:p>
              <a:p>
                <a:pPr marL="457200" lvl="1"/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Asimptotik stabilite mümkün olmasa bile, sistemin büyüyüp kontrolden çıkmasını engellemek ve belirli bir hata bölgesi içinde kalmasını sağlamak.</a:t>
                </a:r>
              </a:p>
              <a:p>
                <a:pPr marL="457200" lvl="1"/>
                <a:endParaRPr lang="tr-TR" sz="4000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  <a:p>
                <a:pPr marL="457200" lvl="1"/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Özellikle </a:t>
                </a:r>
                <a:r>
                  <a:rPr lang="tr-TR" sz="4000" b="1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dış bozuculara </a:t>
                </a:r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maruz kalan ya da </a:t>
                </a:r>
                <a:r>
                  <a:rPr lang="tr-TR" sz="4000" b="1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model belirsizlikleri </a:t>
                </a:r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içeren sistemlerde, asimptotik stabilite beklemenin gerçekçi olmadığı durumlarda tercih edilir.</a:t>
                </a:r>
              </a:p>
              <a:p>
                <a:pPr marL="457200" lvl="1"/>
                <a:endParaRPr lang="tr-TR" sz="4000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tr-TR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0 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𝑦𝑒𝑟𝑖𝑛𝑒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</m:t>
                      </m:r>
                      <m:acc>
                        <m:accPr>
                          <m:chr m:val="̇"/>
                          <m:ctrlPr>
                            <a:rPr lang="tr-TR" sz="4000" i="1" kern="10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40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𝑉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𝛽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𝛽</m:t>
                      </m:r>
                      <m:r>
                        <a:rPr lang="tr-TR" sz="4000" b="0" i="1" kern="10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&gt;0</m:t>
                      </m:r>
                    </m:oMath>
                  </m:oMathPara>
                </a14:m>
                <a:endParaRPr lang="tr-TR" sz="4000" kern="100" dirty="0">
                  <a:latin typeface="Times New Roman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endParaRPr lang="tr-TR" sz="4000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8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8944268"/>
              </a:xfrm>
              <a:prstGeom prst="rect">
                <a:avLst/>
              </a:prstGeom>
              <a:blipFill>
                <a:blip r:embed="rId5"/>
                <a:stretch>
                  <a:fillRect t="-1227" r="-2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82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97;p2"/>
              <p:cNvSpPr txBox="1"/>
              <p:nvPr/>
            </p:nvSpPr>
            <p:spPr>
              <a:xfrm>
                <a:off x="-1" y="1829843"/>
                <a:ext cx="21183600" cy="86482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tr-TR" sz="4000" b="1" kern="100" dirty="0">
                    <a:ea typeface="Calibri" panose="020F0502020204030204" pitchFamily="34" charset="0"/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tr-TR" sz="4000" b="1" i="1" kern="10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4000" b="1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𝑽</m:t>
                        </m:r>
                      </m:e>
                    </m:acc>
                    <m:r>
                      <a:rPr lang="en-US" sz="4000" b="1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tr-TR" sz="4000" b="1" i="1" kern="1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4000" b="1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sz="4000" b="1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𝑽</m:t>
                    </m:r>
                    <m:r>
                      <a:rPr lang="tr-TR" sz="4000" b="1" i="1" kern="1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4000" b="1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𝜷</m:t>
                    </m:r>
                  </m:oMath>
                </a14:m>
                <a:endParaRPr lang="tr-TR" sz="4000" b="1" kern="100" dirty="0">
                  <a:latin typeface="Times New Roman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lvl="1"/>
                <a:r>
                  <a:rPr lang="tr-TR" sz="4000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Lyapunov fonksiyonu türevinin kesin negatifliği yerine negatif orantılı + sabit olarak ispatlanması   daha gerçekçi bir hedeftir. Comparison Lemma [2] uygulandığında aşağıdaki çözüm elde edilir:</a:t>
                </a:r>
              </a:p>
              <a:p>
                <a:pPr marL="457200" lvl="1"/>
                <a:endParaRPr lang="tr-TR" sz="4000" kern="100" dirty="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  <a:sym typeface="Times New Roman"/>
                </a:endParaRPr>
              </a:p>
              <a:p>
                <a:pPr marL="45720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𝑉</m:t>
                      </m:r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𝑉</m:t>
                      </m:r>
                      <m:d>
                        <m:dPr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tr-TR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tr-T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tr-TR" sz="40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tr-TR" sz="40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f>
                        <m:fPr>
                          <m:ctrlPr>
                            <a:rPr lang="tr-TR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𝛽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tr-TR" sz="4000" kern="100" dirty="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  <a:sym typeface="Times New Roman"/>
                </a:endParaRPr>
              </a:p>
              <a:p>
                <a:pPr marL="457200" lvl="1"/>
                <a:r>
                  <a:rPr lang="en-US" sz="40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İlk terim </a:t>
                </a:r>
                <a:r>
                  <a:rPr lang="tr-TR" sz="40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transient bölgeyi </a:t>
                </a:r>
                <a:r>
                  <a:rPr lang="en-US" sz="40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belirlerken, ikinci terim</a:t>
                </a:r>
                <a:r>
                  <a:rPr lang="tr-TR" sz="40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𝛽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sz="40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sistemin nihai sınırını ifade eder.</a:t>
                </a:r>
                <a:r>
                  <a:rPr lang="tr-TR" sz="40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S</a:t>
                </a:r>
                <a:r>
                  <a:rPr lang="en-US" sz="40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istemin tüm trajektorileri, en geç belirli bir süreden sonra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sz="40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𝛽</m:t>
                        </m:r>
                      </m:num>
                      <m:den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sz="4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​ yarıçaplı bir kürenin (veya elipsoidin) içine girecek ve orada kalacaktır.</a:t>
                </a:r>
                <a:endParaRPr lang="tr-TR" sz="4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lvl="1"/>
                <a:endParaRPr lang="tr-TR" sz="4000" dirty="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  <a:sym typeface="Times New Roman"/>
                </a:endParaRPr>
              </a:p>
              <a:p>
                <a:pPr marL="457200" lvl="1"/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 sistemin sönüm karakterini ve yakınsama hızını belirlerken,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𝛽</m:t>
                    </m:r>
                  </m:oMath>
                </a14:m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 bozucuların ve belirsizliklerin sistem performansına etkisinin bir ölçüsüdür.</a:t>
                </a:r>
              </a:p>
            </p:txBody>
          </p:sp>
        </mc:Choice>
        <mc:Fallback xmlns="">
          <p:sp>
            <p:nvSpPr>
              <p:cNvPr id="8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8648289"/>
              </a:xfrm>
              <a:prstGeom prst="rect">
                <a:avLst/>
              </a:prstGeom>
              <a:blipFill>
                <a:blip r:embed="rId5"/>
                <a:stretch>
                  <a:fillRect r="-460" b="-20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19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4370"/>
          <a:stretch/>
        </p:blipFill>
        <p:spPr>
          <a:xfrm>
            <a:off x="-1" y="11120423"/>
            <a:ext cx="21855113" cy="117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 descr="İstanbul Teknik Üniversitesi | İTÜ | İTÜ 17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226603"/>
            <a:ext cx="1605279" cy="97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89146"/>
          <a:stretch/>
        </p:blipFill>
        <p:spPr>
          <a:xfrm>
            <a:off x="-1" y="-80212"/>
            <a:ext cx="21855113" cy="133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1;p2"/>
          <p:cNvSpPr txBox="1"/>
          <p:nvPr/>
        </p:nvSpPr>
        <p:spPr>
          <a:xfrm>
            <a:off x="8536191" y="11579286"/>
            <a:ext cx="4146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Lorem Ipsum</a:t>
            </a:r>
            <a:endParaRPr dirty="0"/>
          </a:p>
        </p:txBody>
      </p:sp>
      <p:sp>
        <p:nvSpPr>
          <p:cNvPr id="11" name="Google Shape;99;p2"/>
          <p:cNvSpPr txBox="1"/>
          <p:nvPr/>
        </p:nvSpPr>
        <p:spPr>
          <a:xfrm>
            <a:off x="15801870" y="11579285"/>
            <a:ext cx="326413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XX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/202</a:t>
            </a:r>
            <a:r>
              <a:rPr lang="tr-TR" sz="32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2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00;p2"/>
          <p:cNvSpPr/>
          <p:nvPr/>
        </p:nvSpPr>
        <p:spPr>
          <a:xfrm>
            <a:off x="-1" y="246199"/>
            <a:ext cx="1156787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5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Nihai Sınırlılık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97;p2"/>
              <p:cNvSpPr txBox="1"/>
              <p:nvPr/>
            </p:nvSpPr>
            <p:spPr>
              <a:xfrm>
                <a:off x="-1" y="1829843"/>
                <a:ext cx="21183600" cy="8738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1"/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Varsayım 1’i sağlayan sistem, aşağıdaki adaptif kontrolcü yapısı ile kontrol edilmek istenmektedir.</a:t>
                </a:r>
              </a:p>
              <a:p>
                <a:pPr marL="45720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𝑢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=−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𝑞</m:t>
                      </m:r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acc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𝛾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𝑞</m:t>
                      </m:r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𝑔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tr-TR" sz="40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tr-TR" sz="4000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  <a:p>
                <a:pPr marL="457200" lvl="1"/>
                <a:endParaRPr lang="tr-TR" sz="4000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  <a:p>
                <a:pPr marL="457200" lvl="1"/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Ölçümlerin kuantize olmadığı durumlar için, bu yapının nihai sınırlılığı sağladığı daha önce gösterilmiştir [23]. Bu makalede, ölçümlerin kuantize olduğu durumlar için sınırlılık analizi yapılmıştır.</a:t>
                </a:r>
              </a:p>
              <a:p>
                <a:pPr marL="457200" lvl="1"/>
                <a:endParaRPr lang="tr-TR" sz="4000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  <a:p>
                <a:pPr marL="457200" lvl="1"/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Bu analiz için aşağıdaki Lyapunov fonksiyonu seçilmiştir:</a:t>
                </a:r>
              </a:p>
              <a:p>
                <a:pPr marL="45720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𝑉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𝑃𝑥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tr-T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r-TR" sz="4000" dirty="0">
                  <a:effectLst/>
                  <a:latin typeface="Times New Roman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457200" lvl="1"/>
                <a:endParaRPr lang="tr-TR" sz="4000" dirty="0">
                  <a:effectLst/>
                  <a:latin typeface="Times New Roman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457200" lvl="1"/>
                <a:r>
                  <a:rPr lang="tr-TR" sz="4000" dirty="0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Bu fonksiyonun ilk terimi ile sistemin toplam enerjisi, ikinci terimi ile adaptif kontrolcü parametresi tahmin hatası sınırladırılmak istenir. Sınırlılık için Lyapunov fonksiyonun türevi incelenecektir.</a:t>
                </a:r>
              </a:p>
              <a:p>
                <a:pPr marL="457200" lvl="1"/>
                <a:endParaRPr lang="tr-TR" sz="4000" dirty="0">
                  <a:solidFill>
                    <a:schemeClr val="tx1"/>
                  </a:solidFill>
                  <a:latin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8" name="Google Shape;97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829843"/>
                <a:ext cx="21183600" cy="8738699"/>
              </a:xfrm>
              <a:prstGeom prst="rect">
                <a:avLst/>
              </a:prstGeom>
              <a:blipFill>
                <a:blip r:embed="rId5"/>
                <a:stretch>
                  <a:fillRect t="-1255" r="-8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948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2761</Words>
  <Application>Microsoft Office PowerPoint</Application>
  <PresentationFormat>Özel</PresentationFormat>
  <Paragraphs>371</Paragraphs>
  <Slides>41</Slides>
  <Notes>41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41</vt:i4>
      </vt:variant>
    </vt:vector>
  </HeadingPairs>
  <TitlesOfParts>
    <vt:vector size="47" baseType="lpstr">
      <vt:lpstr>Aptos</vt:lpstr>
      <vt:lpstr>Arial</vt:lpstr>
      <vt:lpstr>Calibri</vt:lpstr>
      <vt:lpstr>Cambria Math</vt:lpstr>
      <vt:lpstr>Times New Roman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pc3</dc:creator>
  <cp:lastModifiedBy>Oğuz Ziya ONAT</cp:lastModifiedBy>
  <cp:revision>281</cp:revision>
  <dcterms:modified xsi:type="dcterms:W3CDTF">2025-06-07T22:26:33Z</dcterms:modified>
</cp:coreProperties>
</file>